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7"/>
  </p:notesMasterIdLst>
  <p:handoutMasterIdLst>
    <p:handoutMasterId r:id="rId45"/>
  </p:handoutMasterIdLst>
  <p:sldIdLst>
    <p:sldId id="322" r:id="rId4"/>
    <p:sldId id="8019" r:id="rId5"/>
    <p:sldId id="8054" r:id="rId6"/>
    <p:sldId id="8055" r:id="rId8"/>
    <p:sldId id="8056" r:id="rId9"/>
    <p:sldId id="8057" r:id="rId10"/>
    <p:sldId id="8085" r:id="rId11"/>
    <p:sldId id="8058" r:id="rId12"/>
    <p:sldId id="8059" r:id="rId13"/>
    <p:sldId id="8084" r:id="rId14"/>
    <p:sldId id="8086" r:id="rId15"/>
    <p:sldId id="8061" r:id="rId16"/>
    <p:sldId id="8095" r:id="rId17"/>
    <p:sldId id="8064" r:id="rId18"/>
    <p:sldId id="8093" r:id="rId19"/>
    <p:sldId id="8094" r:id="rId20"/>
    <p:sldId id="8063" r:id="rId21"/>
    <p:sldId id="8067" r:id="rId22"/>
    <p:sldId id="8068" r:id="rId23"/>
    <p:sldId id="8069" r:id="rId24"/>
    <p:sldId id="8070" r:id="rId25"/>
    <p:sldId id="8087" r:id="rId26"/>
    <p:sldId id="8071" r:id="rId27"/>
    <p:sldId id="8096" r:id="rId28"/>
    <p:sldId id="8072" r:id="rId29"/>
    <p:sldId id="8074" r:id="rId30"/>
    <p:sldId id="8073" r:id="rId31"/>
    <p:sldId id="8075" r:id="rId32"/>
    <p:sldId id="8076" r:id="rId33"/>
    <p:sldId id="8078" r:id="rId34"/>
    <p:sldId id="8079" r:id="rId35"/>
    <p:sldId id="8090" r:id="rId36"/>
    <p:sldId id="8081" r:id="rId37"/>
    <p:sldId id="8080" r:id="rId38"/>
    <p:sldId id="8082" r:id="rId39"/>
    <p:sldId id="8083" r:id="rId40"/>
    <p:sldId id="8089" r:id="rId41"/>
    <p:sldId id="8088" r:id="rId42"/>
    <p:sldId id="8091" r:id="rId43"/>
    <p:sldId id="7150" r:id="rId44"/>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autoAdjust="0"/>
    <p:restoredTop sz="95377" autoAdjust="0"/>
  </p:normalViewPr>
  <p:slideViewPr>
    <p:cSldViewPr snapToGrid="0" showGuides="1">
      <p:cViewPr varScale="1">
        <p:scale>
          <a:sx n="84" d="100"/>
          <a:sy n="84" d="100"/>
        </p:scale>
        <p:origin x="1029" y="48"/>
      </p:cViewPr>
      <p:guideLst>
        <p:guide orient="horz" pos="2159"/>
        <p:guide pos="3835"/>
      </p:guideLst>
    </p:cSldViewPr>
  </p:slideViewPr>
  <p:notesTextViewPr>
    <p:cViewPr>
      <p:scale>
        <a:sx n="1" d="1"/>
        <a:sy n="1" d="1"/>
      </p:scale>
      <p:origin x="0" y="0"/>
    </p:cViewPr>
  </p:notesTextViewPr>
  <p:sorterViewPr>
    <p:cViewPr>
      <p:scale>
        <a:sx n="150" d="100"/>
        <a:sy n="15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37.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ADB97-6933-4BBC-A55F-93CB8D52DAC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C674A8-0F4B-4B41-ABB0-E94ACC953EA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E4ACE-D239-45FF-BA4D-6701D15973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52CBD-C8F4-4EE3-B33F-7E804526B7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1390650" y="764705"/>
            <a:ext cx="9410700" cy="2133600"/>
          </a:xfrm>
        </p:spPr>
        <p:txBody>
          <a:bodyPr/>
          <a:lstStyle>
            <a:lvl1pPr algn="ctr">
              <a:defRPr sz="4400"/>
            </a:lvl1pPr>
          </a:lstStyle>
          <a:p>
            <a:r>
              <a:rPr lang="zh-CN" altLang="en-US" dirty="0"/>
              <a:t>单击此处编辑母版标题样式</a:t>
            </a:r>
            <a:endParaRPr lang="zh-CN" altLang="en-US" dirty="0"/>
          </a:p>
        </p:txBody>
      </p:sp>
      <p:sp>
        <p:nvSpPr>
          <p:cNvPr id="2052" name="Rectangle 4"/>
          <p:cNvSpPr>
            <a:spLocks noGrp="1" noChangeArrowheads="1"/>
          </p:cNvSpPr>
          <p:nvPr>
            <p:ph type="subTitle" idx="1"/>
          </p:nvPr>
        </p:nvSpPr>
        <p:spPr>
          <a:xfrm>
            <a:off x="1930402" y="2996952"/>
            <a:ext cx="8331199" cy="2362200"/>
          </a:xfrm>
        </p:spPr>
        <p:txBody>
          <a:bodyPr/>
          <a:lstStyle>
            <a:lvl1pPr marL="0" indent="0" algn="ctr">
              <a:buFont typeface="Wingdings" panose="05000000000000000000" pitchFamily="2" charset="2"/>
              <a:buNone/>
              <a:defRPr sz="3200"/>
            </a:lvl1pPr>
          </a:lstStyle>
          <a:p>
            <a:r>
              <a:rPr lang="zh-CN" altLang="en-US" dirty="0"/>
              <a:t>单击此处编辑母版副标题样式</a:t>
            </a:r>
            <a:endParaRPr lang="zh-CN" altLang="en-US" dirty="0"/>
          </a:p>
        </p:txBody>
      </p:sp>
      <p:sp>
        <p:nvSpPr>
          <p:cNvPr id="5" name="Rectangle 5"/>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en-US" altLang="zh-CN"/>
          </a:p>
        </p:txBody>
      </p:sp>
      <p:sp>
        <p:nvSpPr>
          <p:cNvPr id="7" name="Rectangle 7"/>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5ADEC62A-3F38-4155-A745-B56F56B1637D}"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2ACB9267-387A-4112-97AC-F67EDF455495}"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122238"/>
            <a:ext cx="2743200" cy="6008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122238"/>
            <a:ext cx="8026400" cy="600868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fld id="{16054218-5756-4C6F-B12E-13B2EC0EC0CD}" type="slidenum">
              <a:rPr lang="zh-CN" altLang="en-US"/>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239349" y="634678"/>
            <a:ext cx="11809312" cy="562074"/>
          </a:xfrm>
          <a:prstGeom prst="rect">
            <a:avLst/>
          </a:prstGeom>
        </p:spPr>
        <p:txBody>
          <a:bodyPr/>
          <a:lstStyle>
            <a:lvl1pPr algn="l">
              <a:defRPr sz="3200" spc="100" baseline="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单击此处编辑母版标题样式</a:t>
            </a:r>
            <a:endParaRPr lang="zh-CN" altLang="en-US" dirty="0"/>
          </a:p>
        </p:txBody>
      </p:sp>
      <p:sp>
        <p:nvSpPr>
          <p:cNvPr id="2" name="矩形 1"/>
          <p:cNvSpPr/>
          <p:nvPr userDrawn="1"/>
        </p:nvSpPr>
        <p:spPr bwMode="auto">
          <a:xfrm>
            <a:off x="-1" y="1268760"/>
            <a:ext cx="9576000" cy="18000"/>
          </a:xfrm>
          <a:prstGeom prst="rect">
            <a:avLst/>
          </a:prstGeom>
          <a:gradFill flip="none" rotWithShape="1">
            <a:gsLst>
              <a:gs pos="50000">
                <a:srgbClr val="C00000"/>
              </a:gs>
              <a:gs pos="0">
                <a:schemeClr val="bg1"/>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2" name="标题 1"/>
          <p:cNvSpPr>
            <a:spLocks noGrp="1"/>
          </p:cNvSpPr>
          <p:nvPr>
            <p:ph type="ctrTitle"/>
          </p:nvPr>
        </p:nvSpPr>
        <p:spPr>
          <a:xfrm>
            <a:off x="470647" y="1992779"/>
            <a:ext cx="7682753" cy="2286001"/>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470647" y="4712447"/>
            <a:ext cx="7364506" cy="121023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F7F2EF2C-8617-4E8D-9C8A-771407435FE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64876" y="251741"/>
            <a:ext cx="9988924" cy="939088"/>
          </a:xfrm>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nvPr>
        </p:nvSpPr>
        <p:spPr>
          <a:xfrm>
            <a:off x="838200" y="1493877"/>
            <a:ext cx="10515600" cy="447243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1086971" y="6356349"/>
            <a:ext cx="2743200" cy="365125"/>
          </a:xfrm>
        </p:spPr>
        <p:txBody>
          <a:bodyPr/>
          <a:lstStyle/>
          <a:p>
            <a:fld id="{13E0B116-F030-4C6E-907D-24696DD7EE0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10330478" y="6394217"/>
            <a:ext cx="1340597" cy="260722"/>
          </a:xfrm>
        </p:spPr>
        <p:txBody>
          <a:bodyPr/>
          <a:lstStyle/>
          <a:p>
            <a:fld id="{E615892B-83CD-4852-A163-816BBE635E3B}" type="slidenum">
              <a:rPr lang="zh-CN" altLang="en-US" smtClean="0"/>
            </a:fld>
            <a:endParaRPr lang="zh-CN" altLang="en-US"/>
          </a:p>
        </p:txBody>
      </p:sp>
      <p:grpSp>
        <p:nvGrpSpPr>
          <p:cNvPr id="7" name="组合 6"/>
          <p:cNvGrpSpPr/>
          <p:nvPr userDrawn="1"/>
        </p:nvGrpSpPr>
        <p:grpSpPr>
          <a:xfrm>
            <a:off x="343502" y="5959532"/>
            <a:ext cx="333318" cy="333318"/>
            <a:chOff x="11520099" y="6172200"/>
            <a:chExt cx="333318" cy="333318"/>
          </a:xfrm>
        </p:grpSpPr>
        <p:sp>
          <p:nvSpPr>
            <p:cNvPr id="8" name="椭圆 7"/>
            <p:cNvSpPr/>
            <p:nvPr/>
          </p:nvSpPr>
          <p:spPr>
            <a:xfrm>
              <a:off x="11520099" y="6172200"/>
              <a:ext cx="333318" cy="33331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Black" panose="020B0A04020102020204" pitchFamily="34" charset="0"/>
              </a:endParaRPr>
            </a:p>
          </p:txBody>
        </p:sp>
        <p:sp>
          <p:nvSpPr>
            <p:cNvPr id="9" name="appartments_160217"/>
            <p:cNvSpPr>
              <a:spLocks noChangeAspect="1"/>
            </p:cNvSpPr>
            <p:nvPr/>
          </p:nvSpPr>
          <p:spPr bwMode="auto">
            <a:xfrm>
              <a:off x="11567497" y="6203086"/>
              <a:ext cx="238522" cy="238208"/>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lumMod val="75000"/>
              </a:schemeClr>
            </a:solidFill>
            <a:ln>
              <a:noFill/>
            </a:ln>
          </p:spPr>
        </p:sp>
      </p:grpSp>
      <p:sp>
        <p:nvSpPr>
          <p:cNvPr id="10" name="矩形 9"/>
          <p:cNvSpPr/>
          <p:nvPr userDrawn="1"/>
        </p:nvSpPr>
        <p:spPr>
          <a:xfrm>
            <a:off x="738414" y="6000796"/>
            <a:ext cx="2512803" cy="338554"/>
          </a:xfrm>
          <a:prstGeom prst="rect">
            <a:avLst/>
          </a:prstGeom>
        </p:spPr>
        <p:txBody>
          <a:bodyPr wrap="none">
            <a:spAutoFit/>
          </a:bodyPr>
          <a:lstStyle/>
          <a:p>
            <a:pPr marL="0" algn="r" defTabSz="914400" rtl="0" eaLnBrk="1" latinLnBrk="0" hangingPunct="1"/>
            <a:r>
              <a:rPr lang="en-US" altLang="zh-CN" sz="1600" kern="1200" dirty="0">
                <a:solidFill>
                  <a:schemeClr val="bg1">
                    <a:lumMod val="75000"/>
                  </a:schemeClr>
                </a:solidFill>
                <a:latin typeface="+mj-ea"/>
                <a:ea typeface="+mj-ea"/>
                <a:cs typeface="Arial" panose="020B0604020202020204" pitchFamily="34" charset="0"/>
              </a:rPr>
              <a:t>Peng Cheng Laboratory</a:t>
            </a:r>
            <a:endParaRPr lang="en-US" altLang="zh-CN" sz="1600" kern="1200" dirty="0">
              <a:solidFill>
                <a:schemeClr val="bg1">
                  <a:lumMod val="75000"/>
                </a:schemeClr>
              </a:solidFill>
              <a:latin typeface="+mj-ea"/>
              <a:ea typeface="+mj-ea"/>
              <a:cs typeface="Arial" panose="020B0604020202020204" pitchFamily="34" charset="0"/>
            </a:endParaRPr>
          </a:p>
        </p:txBody>
      </p:sp>
      <p:grpSp>
        <p:nvGrpSpPr>
          <p:cNvPr id="11" name="组合 10"/>
          <p:cNvGrpSpPr/>
          <p:nvPr userDrawn="1"/>
        </p:nvGrpSpPr>
        <p:grpSpPr>
          <a:xfrm>
            <a:off x="365125" y="565150"/>
            <a:ext cx="892175" cy="152835"/>
            <a:chOff x="365125" y="565150"/>
            <a:chExt cx="892175" cy="152835"/>
          </a:xfrm>
        </p:grpSpPr>
        <p:sp>
          <p:nvSpPr>
            <p:cNvPr id="12" name="矩形 11"/>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rot="10800000">
            <a:off x="10950575" y="6169025"/>
            <a:ext cx="892175" cy="152835"/>
            <a:chOff x="365125" y="565150"/>
            <a:chExt cx="892175" cy="152835"/>
          </a:xfrm>
        </p:grpSpPr>
        <p:sp>
          <p:nvSpPr>
            <p:cNvPr id="16" name="矩形 15"/>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6" t="1056"/>
          <a:stretch>
            <a:fillRect/>
          </a:stretch>
        </p:blipFill>
        <p:spPr>
          <a:xfrm>
            <a:off x="10876854" y="520300"/>
            <a:ext cx="939088" cy="939088"/>
          </a:xfrm>
          <a:prstGeom prst="ellipse">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AF3AFA-56C6-472E-BF21-32DC9E277C6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77662D1-A0BC-48CC-B41F-034E8E912D8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15509" y="181815"/>
            <a:ext cx="10374406" cy="939088"/>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33153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155444"/>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33153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155444"/>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2C0895-0A74-426D-AD20-44FB46A1D51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5"/>
          <p:cNvSpPr txBox="1"/>
          <p:nvPr userDrawn="1"/>
        </p:nvSpPr>
        <p:spPr>
          <a:xfrm>
            <a:off x="10330478" y="6394217"/>
            <a:ext cx="1340597" cy="26072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15892B-83CD-4852-A163-816BBE635E3B}" type="slidenum">
              <a:rPr lang="zh-CN" altLang="en-US" smtClean="0"/>
            </a:fld>
            <a:endParaRPr lang="zh-CN" altLang="en-US"/>
          </a:p>
        </p:txBody>
      </p:sp>
      <p:grpSp>
        <p:nvGrpSpPr>
          <p:cNvPr id="11" name="组合 10"/>
          <p:cNvGrpSpPr/>
          <p:nvPr userDrawn="1"/>
        </p:nvGrpSpPr>
        <p:grpSpPr>
          <a:xfrm>
            <a:off x="343502" y="5959532"/>
            <a:ext cx="333318" cy="333318"/>
            <a:chOff x="11520099" y="6172200"/>
            <a:chExt cx="333318" cy="333318"/>
          </a:xfrm>
        </p:grpSpPr>
        <p:sp>
          <p:nvSpPr>
            <p:cNvPr id="12" name="椭圆 11"/>
            <p:cNvSpPr/>
            <p:nvPr/>
          </p:nvSpPr>
          <p:spPr>
            <a:xfrm>
              <a:off x="11520099" y="6172200"/>
              <a:ext cx="333318" cy="33331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Black" panose="020B0A04020102020204" pitchFamily="34" charset="0"/>
              </a:endParaRPr>
            </a:p>
          </p:txBody>
        </p:sp>
        <p:sp>
          <p:nvSpPr>
            <p:cNvPr id="13" name="appartments_160217"/>
            <p:cNvSpPr>
              <a:spLocks noChangeAspect="1"/>
            </p:cNvSpPr>
            <p:nvPr/>
          </p:nvSpPr>
          <p:spPr bwMode="auto">
            <a:xfrm>
              <a:off x="11567497" y="6203086"/>
              <a:ext cx="238522" cy="238208"/>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lumMod val="75000"/>
              </a:schemeClr>
            </a:solidFill>
            <a:ln>
              <a:noFill/>
            </a:ln>
          </p:spPr>
        </p:sp>
      </p:grpSp>
      <p:sp>
        <p:nvSpPr>
          <p:cNvPr id="14" name="矩形 13"/>
          <p:cNvSpPr/>
          <p:nvPr userDrawn="1"/>
        </p:nvSpPr>
        <p:spPr>
          <a:xfrm>
            <a:off x="738414" y="5651165"/>
            <a:ext cx="2512803" cy="338554"/>
          </a:xfrm>
          <a:prstGeom prst="rect">
            <a:avLst/>
          </a:prstGeom>
        </p:spPr>
        <p:txBody>
          <a:bodyPr wrap="none">
            <a:spAutoFit/>
          </a:bodyPr>
          <a:lstStyle/>
          <a:p>
            <a:pPr marL="0" algn="r" defTabSz="914400" rtl="0" eaLnBrk="1" latinLnBrk="0" hangingPunct="1"/>
            <a:r>
              <a:rPr lang="en-US" altLang="zh-CN" sz="1600" kern="1200" dirty="0">
                <a:solidFill>
                  <a:schemeClr val="bg1">
                    <a:lumMod val="75000"/>
                  </a:schemeClr>
                </a:solidFill>
                <a:latin typeface="+mj-ea"/>
                <a:ea typeface="+mj-ea"/>
                <a:cs typeface="Arial" panose="020B0604020202020204" pitchFamily="34" charset="0"/>
              </a:rPr>
              <a:t>Peng Cheng Laboratory</a:t>
            </a:r>
            <a:endParaRPr lang="en-US" altLang="zh-CN" sz="1600" kern="1200" dirty="0">
              <a:solidFill>
                <a:schemeClr val="bg1">
                  <a:lumMod val="75000"/>
                </a:schemeClr>
              </a:solidFill>
              <a:latin typeface="+mj-ea"/>
              <a:ea typeface="+mj-ea"/>
              <a:cs typeface="Arial" panose="020B0604020202020204" pitchFamily="34" charset="0"/>
            </a:endParaRPr>
          </a:p>
        </p:txBody>
      </p:sp>
      <p:grpSp>
        <p:nvGrpSpPr>
          <p:cNvPr id="15" name="组合 14"/>
          <p:cNvGrpSpPr/>
          <p:nvPr userDrawn="1"/>
        </p:nvGrpSpPr>
        <p:grpSpPr>
          <a:xfrm>
            <a:off x="365125" y="565150"/>
            <a:ext cx="892175" cy="152835"/>
            <a:chOff x="365125" y="565150"/>
            <a:chExt cx="892175" cy="152835"/>
          </a:xfrm>
        </p:grpSpPr>
        <p:sp>
          <p:nvSpPr>
            <p:cNvPr id="16" name="矩形 15"/>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rot="10800000">
            <a:off x="10950575" y="6169025"/>
            <a:ext cx="892175" cy="152835"/>
            <a:chOff x="365125" y="565150"/>
            <a:chExt cx="892175" cy="152835"/>
          </a:xfrm>
        </p:grpSpPr>
        <p:sp>
          <p:nvSpPr>
            <p:cNvPr id="20" name="矩形 19"/>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6" t="1056"/>
          <a:stretch>
            <a:fillRect/>
          </a:stretch>
        </p:blipFill>
        <p:spPr>
          <a:xfrm>
            <a:off x="10876854" y="520300"/>
            <a:ext cx="939088" cy="939088"/>
          </a:xfrm>
          <a:prstGeom prst="ellipse">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2" name="标题 1"/>
          <p:cNvSpPr>
            <a:spLocks noGrp="1"/>
          </p:cNvSpPr>
          <p:nvPr>
            <p:ph type="title" hasCustomPrompt="1"/>
          </p:nvPr>
        </p:nvSpPr>
        <p:spPr>
          <a:xfrm>
            <a:off x="898711" y="1703107"/>
            <a:ext cx="10515600" cy="1120775"/>
          </a:xfrm>
        </p:spPr>
        <p:txBody>
          <a:bodyPr>
            <a:normAutofit/>
          </a:bodyPr>
          <a:lstStyle>
            <a:lvl1pPr algn="ctr">
              <a:defRPr sz="6000">
                <a:solidFill>
                  <a:schemeClr val="bg1"/>
                </a:solidFill>
              </a:defRPr>
            </a:lvl1pPr>
          </a:lstStyle>
          <a:p>
            <a:r>
              <a:rPr lang="zh-CN" altLang="en-US" dirty="0"/>
              <a:t>谢  谢！</a:t>
            </a:r>
            <a:endParaRPr lang="zh-CN" altLang="en-US" dirty="0"/>
          </a:p>
        </p:txBody>
      </p:sp>
      <p:sp>
        <p:nvSpPr>
          <p:cNvPr id="3" name="日期占位符 2"/>
          <p:cNvSpPr>
            <a:spLocks noGrp="1"/>
          </p:cNvSpPr>
          <p:nvPr>
            <p:ph type="dt" sz="half" idx="10"/>
          </p:nvPr>
        </p:nvSpPr>
        <p:spPr/>
        <p:txBody>
          <a:bodyPr/>
          <a:lstStyle/>
          <a:p>
            <a:fld id="{938BD519-A30F-4EE4-A60F-51EC1745D88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22239"/>
            <a:ext cx="10959008" cy="930498"/>
          </a:xfrm>
        </p:spPr>
        <p:txBody>
          <a:bodyPr/>
          <a:lstStyle>
            <a:lvl1pPr algn="ctr">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09600" y="1196752"/>
            <a:ext cx="10972800" cy="493417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1"/>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CB968BC3-0632-4F98-9194-1A79C14210A8}"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C35359-1C3C-437A-AAC2-F24B36CA5B39}"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E449EF-F24D-4FE2-8691-CEBD1ABE4C4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0E32885-569B-4EC8-A8C8-9E657FAA37C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10F94F-EE6A-41EC-BE76-745371B3F5D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D36135E-DB11-4477-A402-923A23C8C71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F932BA7D-04FF-4942-A810-FC5CBECC4024}"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13852506-876A-409F-A79D-30F6F54DC313}"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9"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71600903-5AB1-447A-87DA-3F3AA798C0D5}"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5"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B45D2C6F-4764-4B04-BDBB-02C8976C3157}"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4"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8206528A-63C7-475D-97A1-E5A4647F5740}"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1"/>
            <a:ext cx="4011085"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1"/>
            <a:ext cx="401108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B9F1F084-F0F5-44D5-AC5C-1F0AB9CE1979}"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AC37624C-9B68-4D9F-B535-219501949196}"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22238"/>
            <a:ext cx="10957984"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196975"/>
            <a:ext cx="109728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Rectangle 5"/>
          <p:cNvSpPr>
            <a:spLocks noGrp="1" noChangeArrowheads="1"/>
          </p:cNvSpPr>
          <p:nvPr>
            <p:ph type="ftr" sz="quarter" idx="3"/>
          </p:nvPr>
        </p:nvSpPr>
        <p:spPr bwMode="auto">
          <a:xfrm>
            <a:off x="4165601" y="6381750"/>
            <a:ext cx="3860801" cy="457200"/>
          </a:xfrm>
          <a:prstGeom prst="rect">
            <a:avLst/>
          </a:prstGeom>
          <a:noFill/>
          <a:ln w="9525">
            <a:noFill/>
            <a:miter lim="800000"/>
          </a:ln>
        </p:spPr>
        <p:txBody>
          <a:bodyPr vert="horz" wrap="square" lIns="91440" tIns="45720" rIns="91440" bIns="45720" numCol="1" anchor="t" anchorCtr="0" compatLnSpc="1"/>
          <a:lstStyle>
            <a:lvl1pPr algn="ctr" eaLnBrk="1" hangingPunct="1">
              <a:defRPr sz="1000" b="0"/>
            </a:lvl1pPr>
          </a:lstStyle>
          <a:p>
            <a:pPr>
              <a:defRPr/>
            </a:pPr>
            <a:fld id="{E70F5F12-3942-4EA0-85F2-AB2179456999}" type="slidenum">
              <a:rPr lang="zh-CN" altLang="en-US"/>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12077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727947"/>
            <a:ext cx="10515600" cy="444901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01472-04AC-48B7-8ABA-29FB061930F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5892B-83CD-4852-A163-816BBE635E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10000"/>
        </a:lnSpc>
        <a:spcBef>
          <a:spcPts val="600"/>
        </a:spcBef>
        <a:buClr>
          <a:srgbClr val="0070C0"/>
        </a:buClr>
        <a:buSzPct val="80000"/>
        <a:buFont typeface="Wingdings" panose="05000000000000000000" pitchFamily="2" charset="2"/>
        <a:buChar char="l"/>
        <a:defRPr sz="32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1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1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1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slideLayout" Target="../slideLayouts/slideLayout2.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3" Type="http://schemas.openxmlformats.org/officeDocument/2006/relationships/slideLayout" Target="../slideLayouts/slideLayout2.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ctrTitle"/>
          </p:nvPr>
        </p:nvSpPr>
        <p:spPr>
          <a:xfrm>
            <a:off x="587743" y="1365804"/>
            <a:ext cx="11015244" cy="1981530"/>
          </a:xfrm>
        </p:spPr>
        <p:txBody>
          <a:bodyPr/>
          <a:lstStyle/>
          <a:p>
            <a:pPr>
              <a:lnSpc>
                <a:spcPct val="120000"/>
              </a:lnSpc>
            </a:pPr>
            <a:r>
              <a:rPr lang="en-US" altLang="zh-CN" sz="5400" dirty="0" err="1">
                <a:solidFill>
                  <a:srgbClr val="330066"/>
                </a:solidFill>
              </a:rPr>
              <a:t>iEDA</a:t>
            </a:r>
            <a:r>
              <a:rPr lang="zh-CN" altLang="en-US" sz="5400" dirty="0">
                <a:solidFill>
                  <a:srgbClr val="330066"/>
                </a:solidFill>
              </a:rPr>
              <a:t>水滴计划答辩</a:t>
            </a:r>
            <a:br>
              <a:rPr lang="en-US" altLang="zh-CN" sz="5400" dirty="0">
                <a:solidFill>
                  <a:srgbClr val="330066"/>
                </a:solidFill>
              </a:rPr>
            </a:br>
            <a:r>
              <a:rPr lang="en-US" altLang="zh-CN" sz="5400" dirty="0">
                <a:solidFill>
                  <a:srgbClr val="330066"/>
                </a:solidFill>
              </a:rPr>
              <a:t>                    </a:t>
            </a:r>
            <a:r>
              <a:rPr lang="en-US" altLang="zh-CN" sz="4800" dirty="0">
                <a:solidFill>
                  <a:srgbClr val="330066"/>
                </a:solidFill>
              </a:rPr>
              <a:t>——2024-08</a:t>
            </a:r>
            <a:r>
              <a:rPr lang="zh-CN" altLang="en-US" sz="4800" dirty="0">
                <a:solidFill>
                  <a:srgbClr val="330066"/>
                </a:solidFill>
              </a:rPr>
              <a:t>期</a:t>
            </a:r>
            <a:r>
              <a:rPr lang="en-US" altLang="zh-CN" sz="5400" dirty="0">
                <a:solidFill>
                  <a:srgbClr val="330066"/>
                </a:solidFill>
              </a:rPr>
              <a:t>             </a:t>
            </a:r>
            <a:endParaRPr lang="en-US" altLang="en-US" sz="5400" dirty="0">
              <a:solidFill>
                <a:srgbClr val="330066"/>
              </a:solidFill>
            </a:endParaRPr>
          </a:p>
        </p:txBody>
      </p:sp>
      <p:sp>
        <p:nvSpPr>
          <p:cNvPr id="16387" name="Subtitle 4"/>
          <p:cNvSpPr>
            <a:spLocks noGrp="1"/>
          </p:cNvSpPr>
          <p:nvPr>
            <p:ph type="subTitle" idx="1"/>
          </p:nvPr>
        </p:nvSpPr>
        <p:spPr>
          <a:xfrm>
            <a:off x="2971837" y="3853369"/>
            <a:ext cx="6248209" cy="820232"/>
          </a:xfrm>
        </p:spPr>
        <p:txBody>
          <a:bodyPr/>
          <a:lstStyle/>
          <a:p>
            <a:r>
              <a:rPr lang="en-US" altLang="zh-CN" b="1" dirty="0" err="1">
                <a:solidFill>
                  <a:srgbClr val="C00000"/>
                </a:solidFill>
                <a:latin typeface="微软雅黑" panose="020B0503020204020204" pitchFamily="34" charset="-122"/>
                <a:ea typeface="微软雅黑" panose="020B0503020204020204" pitchFamily="34" charset="-122"/>
              </a:rPr>
              <a:t>iEDA</a:t>
            </a:r>
            <a:r>
              <a:rPr lang="zh-CN" altLang="en-US" b="1" dirty="0">
                <a:solidFill>
                  <a:srgbClr val="C00000"/>
                </a:solidFill>
                <a:latin typeface="微软雅黑" panose="020B0503020204020204" pitchFamily="34" charset="-122"/>
                <a:ea typeface="微软雅黑" panose="020B0503020204020204" pitchFamily="34" charset="-122"/>
              </a:rPr>
              <a:t>课题组</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苏坚荣</a:t>
            </a:r>
            <a:endParaRPr lang="zh-CN" altLang="en-US"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a:xfrm>
            <a:off x="4673541" y="5491561"/>
            <a:ext cx="2844800" cy="457200"/>
          </a:xfrm>
        </p:spPr>
        <p:txBody>
          <a:bodyPr/>
          <a:lstStyle/>
          <a:p>
            <a:pPr algn="ctr">
              <a:defRPr/>
            </a:pPr>
            <a:r>
              <a:rPr lang="en-US" altLang="zh-CN" sz="2000" b="1" dirty="0"/>
              <a:t>2024</a:t>
            </a:r>
            <a:r>
              <a:rPr lang="zh-CN" altLang="en-US" sz="2000" b="1" dirty="0"/>
              <a:t>年</a:t>
            </a:r>
            <a:r>
              <a:rPr lang="en-US" altLang="zh-CN" sz="2000" b="1" dirty="0"/>
              <a:t>8</a:t>
            </a:r>
            <a:r>
              <a:rPr lang="zh-CN" altLang="en-US" sz="2000" b="1" dirty="0"/>
              <a:t>月</a:t>
            </a:r>
            <a:r>
              <a:rPr lang="en-US" altLang="zh-CN" sz="2000" b="1" dirty="0"/>
              <a:t>17</a:t>
            </a:r>
            <a:r>
              <a:rPr lang="zh-CN" altLang="en-US" sz="2000" b="1" dirty="0"/>
              <a:t>日</a:t>
            </a:r>
            <a:endParaRPr lang="zh-CN" alt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822575" cy="595630"/>
          </a:xfrm>
        </p:spPr>
        <p:txBody>
          <a:bodyPr/>
          <a:lstStyle/>
          <a:p>
            <a:pPr>
              <a:spcAft>
                <a:spcPts val="600"/>
              </a:spcAft>
            </a:pPr>
            <a:r>
              <a:rPr lang="zh-CN" altLang="en-US" sz="2800" b="1" dirty="0">
                <a:solidFill>
                  <a:srgbClr val="0070C0"/>
                </a:solidFill>
              </a:rPr>
              <a:t>问题描述</a:t>
            </a:r>
            <a:endParaRPr lang="zh-CN" altLang="en-US" sz="2800" b="1" dirty="0">
              <a:solidFill>
                <a:srgbClr val="0070C0"/>
              </a:solidFill>
            </a:endParaRPr>
          </a:p>
          <a:p>
            <a:pPr>
              <a:spcAft>
                <a:spcPts val="600"/>
              </a:spcAft>
            </a:pPr>
            <a:endParaRPr lang="zh-CN" altLang="en-US" sz="2400" dirty="0"/>
          </a:p>
        </p:txBody>
      </p:sp>
      <p:pic>
        <p:nvPicPr>
          <p:cNvPr id="4" name="图片 3"/>
          <p:cNvPicPr>
            <a:picLocks noChangeAspect="1"/>
          </p:cNvPicPr>
          <p:nvPr/>
        </p:nvPicPr>
        <p:blipFill>
          <a:blip r:embed="rId1"/>
          <a:stretch>
            <a:fillRect/>
          </a:stretch>
        </p:blipFill>
        <p:spPr>
          <a:xfrm>
            <a:off x="2608580" y="1774190"/>
            <a:ext cx="6974205" cy="4757420"/>
          </a:xfrm>
          <a:prstGeom prst="rect">
            <a:avLst/>
          </a:prstGeom>
          <a:ln w="12700" cmpd="sng">
            <a:solidFill>
              <a:schemeClr val="accent1">
                <a:shade val="50000"/>
              </a:schemeClr>
            </a:solidFill>
            <a:prstDash val="soli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384175" y="994410"/>
            <a:ext cx="2822575" cy="595630"/>
          </a:xfrm>
        </p:spPr>
        <p:txBody>
          <a:bodyPr/>
          <a:lstStyle/>
          <a:p>
            <a:pPr>
              <a:spcAft>
                <a:spcPts val="600"/>
              </a:spcAft>
            </a:pPr>
            <a:r>
              <a:rPr lang="zh-CN" altLang="en-US" sz="2800" b="1" dirty="0">
                <a:solidFill>
                  <a:srgbClr val="0070C0"/>
                </a:solidFill>
              </a:rPr>
              <a:t>算法原理</a:t>
            </a:r>
            <a:endParaRPr lang="zh-CN" altLang="en-US" sz="2800" b="1" dirty="0">
              <a:solidFill>
                <a:srgbClr val="0070C0"/>
              </a:solidFill>
            </a:endParaRPr>
          </a:p>
          <a:p>
            <a:pPr>
              <a:spcAft>
                <a:spcPts val="600"/>
              </a:spcAft>
            </a:pPr>
            <a:endParaRPr lang="zh-CN" altLang="en-US" sz="2400" dirty="0"/>
          </a:p>
        </p:txBody>
      </p:sp>
      <p:pic>
        <p:nvPicPr>
          <p:cNvPr id="6" name="图片 5"/>
          <p:cNvPicPr>
            <a:picLocks noChangeAspect="1"/>
          </p:cNvPicPr>
          <p:nvPr/>
        </p:nvPicPr>
        <p:blipFill>
          <a:blip r:embed="rId1"/>
          <a:stretch>
            <a:fillRect/>
          </a:stretch>
        </p:blipFill>
        <p:spPr>
          <a:xfrm>
            <a:off x="451485" y="1651000"/>
            <a:ext cx="7060565" cy="4940935"/>
          </a:xfrm>
          <a:prstGeom prst="rect">
            <a:avLst/>
          </a:prstGeom>
          <a:ln w="12700" cmpd="sng">
            <a:solidFill>
              <a:schemeClr val="accent1">
                <a:shade val="50000"/>
              </a:schemeClr>
            </a:solidFill>
            <a:prstDash val="solid"/>
          </a:ln>
        </p:spPr>
      </p:pic>
      <p:pic>
        <p:nvPicPr>
          <p:cNvPr id="7" name="图片 6"/>
          <p:cNvPicPr>
            <a:picLocks noChangeAspect="1"/>
          </p:cNvPicPr>
          <p:nvPr/>
        </p:nvPicPr>
        <p:blipFill>
          <a:blip r:embed="rId2"/>
          <a:stretch>
            <a:fillRect/>
          </a:stretch>
        </p:blipFill>
        <p:spPr>
          <a:xfrm>
            <a:off x="8016240" y="1632585"/>
            <a:ext cx="3763010" cy="4959350"/>
          </a:xfrm>
          <a:prstGeom prst="rect">
            <a:avLst/>
          </a:prstGeom>
          <a:ln w="12700" cmpd="sng">
            <a:solidFill>
              <a:schemeClr val="accent1">
                <a:shade val="50000"/>
              </a:schemeClr>
            </a:solidFill>
            <a:prstDash val="solid"/>
          </a:ln>
        </p:spPr>
      </p:pic>
      <p:sp>
        <p:nvSpPr>
          <p:cNvPr id="8" name="内容占位符 2"/>
          <p:cNvSpPr>
            <a:spLocks noGrp="1"/>
          </p:cNvSpPr>
          <p:nvPr/>
        </p:nvSpPr>
        <p:spPr>
          <a:xfrm>
            <a:off x="7933055" y="994410"/>
            <a:ext cx="2822575" cy="59563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数据结构</a:t>
            </a:r>
            <a:endParaRPr lang="zh-CN" altLang="en-US" sz="2800" b="1" dirty="0">
              <a:solidFill>
                <a:srgbClr val="0070C0"/>
              </a:solidFill>
            </a:endParaRPr>
          </a:p>
          <a:p>
            <a:pPr>
              <a:spcAft>
                <a:spcPts val="600"/>
              </a:spcAft>
            </a:pPr>
            <a:endParaRPr lang="zh-CN" altLang="en-US" sz="24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822575" cy="595630"/>
          </a:xfrm>
        </p:spPr>
        <p:txBody>
          <a:bodyPr/>
          <a:lstStyle/>
          <a:p>
            <a:pPr>
              <a:spcAft>
                <a:spcPts val="600"/>
              </a:spcAft>
            </a:pPr>
            <a:r>
              <a:rPr lang="en-US" altLang="zh-CN" sz="2800" b="1" dirty="0">
                <a:solidFill>
                  <a:srgbClr val="0070C0"/>
                </a:solidFill>
              </a:rPr>
              <a:t>A*</a:t>
            </a:r>
            <a:r>
              <a:rPr lang="zh-CN" altLang="en-US" sz="2800" b="1" dirty="0">
                <a:solidFill>
                  <a:srgbClr val="0070C0"/>
                </a:solidFill>
              </a:rPr>
              <a:t>算法</a:t>
            </a:r>
            <a:r>
              <a:rPr lang="zh-CN" altLang="en-US" sz="2800" b="1" dirty="0">
                <a:solidFill>
                  <a:srgbClr val="0070C0"/>
                </a:solidFill>
              </a:rPr>
              <a:t>伪代码</a:t>
            </a:r>
            <a:endParaRPr lang="zh-CN" altLang="en-US" sz="2800" b="1" dirty="0">
              <a:solidFill>
                <a:srgbClr val="0070C0"/>
              </a:solidFill>
            </a:endParaRPr>
          </a:p>
          <a:p>
            <a:pPr>
              <a:spcAft>
                <a:spcPts val="600"/>
              </a:spcAft>
            </a:pPr>
            <a:endParaRPr lang="zh-CN" altLang="en-US" sz="2400" dirty="0"/>
          </a:p>
        </p:txBody>
      </p:sp>
      <p:sp>
        <p:nvSpPr>
          <p:cNvPr id="7" name="内容占位符 2"/>
          <p:cNvSpPr>
            <a:spLocks noGrp="1"/>
          </p:cNvSpPr>
          <p:nvPr/>
        </p:nvSpPr>
        <p:spPr>
          <a:xfrm>
            <a:off x="7943850" y="1052830"/>
            <a:ext cx="2305050" cy="60007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sp>
        <p:nvSpPr>
          <p:cNvPr id="8" name="文本框 7"/>
          <p:cNvSpPr txBox="1"/>
          <p:nvPr/>
        </p:nvSpPr>
        <p:spPr>
          <a:xfrm>
            <a:off x="616585" y="1562735"/>
            <a:ext cx="5817235" cy="4958080"/>
          </a:xfrm>
          <a:prstGeom prst="rect">
            <a:avLst/>
          </a:prstGeom>
          <a:noFill/>
          <a:ln w="12700" cmpd="sng">
            <a:solidFill>
              <a:schemeClr val="accent1">
                <a:shade val="50000"/>
              </a:schemeClr>
            </a:solidFill>
            <a:prstDash val="solid"/>
          </a:ln>
        </p:spPr>
        <p:txBody>
          <a:bodyPr wrap="square" rtlCol="0">
            <a:spAutoFit/>
          </a:bodyPr>
          <a:p>
            <a:pPr>
              <a:lnSpc>
                <a:spcPct val="120000"/>
              </a:lnSpc>
              <a:spcBef>
                <a:spcPts val="0"/>
              </a:spcBef>
              <a:spcAft>
                <a:spcPts val="0"/>
              </a:spcAft>
            </a:pPr>
            <a:r>
              <a:rPr lang="zh-CN" altLang="en-US" sz="1200"/>
              <a:t>把起始格添加到 "开启列表"</a:t>
            </a:r>
            <a:endParaRPr lang="zh-CN" altLang="en-US" sz="1200"/>
          </a:p>
          <a:p>
            <a:pPr>
              <a:lnSpc>
                <a:spcPct val="120000"/>
              </a:lnSpc>
              <a:spcBef>
                <a:spcPts val="0"/>
              </a:spcBef>
              <a:spcAft>
                <a:spcPts val="0"/>
              </a:spcAft>
            </a:pPr>
            <a:r>
              <a:rPr lang="zh-CN" altLang="en-US" sz="1200"/>
              <a:t>do</a:t>
            </a:r>
            <a:endParaRPr lang="zh-CN" altLang="en-US" sz="1200"/>
          </a:p>
          <a:p>
            <a:pPr>
              <a:lnSpc>
                <a:spcPct val="120000"/>
              </a:lnSpc>
              <a:spcBef>
                <a:spcPts val="0"/>
              </a:spcBef>
              <a:spcAft>
                <a:spcPts val="0"/>
              </a:spcAft>
            </a:pPr>
            <a:r>
              <a:rPr lang="zh-CN" altLang="en-US" sz="1200"/>
              <a:t>{</a:t>
            </a:r>
            <a:endParaRPr lang="zh-CN" altLang="en-US" sz="1200"/>
          </a:p>
          <a:p>
            <a:pPr>
              <a:lnSpc>
                <a:spcPct val="120000"/>
              </a:lnSpc>
              <a:spcBef>
                <a:spcPts val="0"/>
              </a:spcBef>
              <a:spcAft>
                <a:spcPts val="0"/>
              </a:spcAft>
            </a:pPr>
            <a:r>
              <a:rPr lang="zh-CN" altLang="en-US" sz="1200"/>
              <a:t>  寻找开启列表中F值最低的格子, 我们称它为当前格.</a:t>
            </a:r>
            <a:endParaRPr lang="zh-CN" altLang="en-US" sz="1200"/>
          </a:p>
          <a:p>
            <a:pPr>
              <a:lnSpc>
                <a:spcPct val="120000"/>
              </a:lnSpc>
              <a:spcBef>
                <a:spcPts val="0"/>
              </a:spcBef>
              <a:spcAft>
                <a:spcPts val="0"/>
              </a:spcAft>
            </a:pPr>
            <a:r>
              <a:rPr lang="zh-CN" altLang="en-US" sz="1200"/>
              <a:t>  把它切换到关闭列表.</a:t>
            </a:r>
            <a:endParaRPr lang="zh-CN" altLang="en-US" sz="1200"/>
          </a:p>
          <a:p>
            <a:pPr>
              <a:lnSpc>
                <a:spcPct val="120000"/>
              </a:lnSpc>
              <a:spcBef>
                <a:spcPts val="0"/>
              </a:spcBef>
              <a:spcAft>
                <a:spcPts val="0"/>
              </a:spcAft>
            </a:pPr>
            <a:r>
              <a:rPr lang="zh-CN" altLang="en-US" sz="1200"/>
              <a:t>  对当前格相邻的8格中的每一个</a:t>
            </a:r>
            <a:endParaRPr lang="zh-CN" altLang="en-US" sz="1200"/>
          </a:p>
          <a:p>
            <a:pPr>
              <a:lnSpc>
                <a:spcPct val="120000"/>
              </a:lnSpc>
              <a:spcBef>
                <a:spcPts val="0"/>
              </a:spcBef>
              <a:spcAft>
                <a:spcPts val="0"/>
              </a:spcAft>
            </a:pPr>
            <a:r>
              <a:rPr lang="zh-CN" altLang="en-US" sz="1200"/>
              <a:t>  if (它不可通过 || 已经在 "关闭列表" 中){</a:t>
            </a:r>
            <a:endParaRPr lang="zh-CN" altLang="en-US" sz="1200"/>
          </a:p>
          <a:p>
            <a:pPr>
              <a:lnSpc>
                <a:spcPct val="120000"/>
              </a:lnSpc>
              <a:spcBef>
                <a:spcPts val="0"/>
              </a:spcBef>
              <a:spcAft>
                <a:spcPts val="0"/>
              </a:spcAft>
            </a:pPr>
            <a:r>
              <a:rPr lang="zh-CN" altLang="en-US" sz="1200"/>
              <a:t>    什么也不做.</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zh-CN" altLang="en-US" sz="1200"/>
              <a:t>  if (它不在开启列表中){</a:t>
            </a:r>
            <a:endParaRPr lang="zh-CN" altLang="en-US" sz="1200"/>
          </a:p>
          <a:p>
            <a:pPr>
              <a:lnSpc>
                <a:spcPct val="120000"/>
              </a:lnSpc>
              <a:spcBef>
                <a:spcPts val="0"/>
              </a:spcBef>
              <a:spcAft>
                <a:spcPts val="0"/>
              </a:spcAft>
            </a:pPr>
            <a:r>
              <a:rPr lang="zh-CN" altLang="en-US" sz="1200"/>
              <a:t>    把它添加进 "开启列表", 把当前格作为这一格的父节点, 计算这一格的 FGH</a:t>
            </a:r>
            <a:endParaRPr lang="zh-CN" altLang="en-US" sz="1200"/>
          </a:p>
          <a:p>
            <a:pPr>
              <a:lnSpc>
                <a:spcPct val="120000"/>
              </a:lnSpc>
              <a:spcBef>
                <a:spcPts val="0"/>
              </a:spcBef>
              <a:spcAft>
                <a:spcPts val="0"/>
              </a:spcAft>
            </a:pPr>
            <a:r>
              <a:rPr lang="en-US" altLang="zh-CN" sz="1200"/>
              <a:t>  }</a:t>
            </a:r>
            <a:endParaRPr lang="zh-CN" altLang="en-US" sz="1200"/>
          </a:p>
          <a:p>
            <a:pPr>
              <a:lnSpc>
                <a:spcPct val="120000"/>
              </a:lnSpc>
              <a:spcBef>
                <a:spcPts val="0"/>
              </a:spcBef>
              <a:spcAft>
                <a:spcPts val="0"/>
              </a:spcAft>
            </a:pPr>
            <a:r>
              <a:rPr lang="zh-CN" altLang="en-US" sz="1200"/>
              <a:t>  if (它已经在开启列表中){</a:t>
            </a:r>
            <a:endParaRPr lang="zh-CN" altLang="en-US" sz="1200"/>
          </a:p>
          <a:p>
            <a:pPr>
              <a:lnSpc>
                <a:spcPct val="120000"/>
              </a:lnSpc>
              <a:spcBef>
                <a:spcPts val="0"/>
              </a:spcBef>
              <a:spcAft>
                <a:spcPts val="0"/>
              </a:spcAft>
            </a:pPr>
            <a:r>
              <a:rPr lang="zh-CN" altLang="en-US" sz="1200"/>
              <a:t>    if (用G值为参考检查新的路径是否更好, 更低的G值意味着更好的路径)</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zh-CN" altLang="en-US" sz="1200"/>
              <a:t>      把这一格的父节点改成当前格, 并且重新计算这一格的 GF 值.</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en-US" altLang="zh-CN" sz="1200"/>
              <a:t>  }</a:t>
            </a:r>
            <a:endParaRPr lang="zh-CN" altLang="en-US" sz="1200"/>
          </a:p>
          <a:p>
            <a:pPr>
              <a:lnSpc>
                <a:spcPct val="120000"/>
              </a:lnSpc>
              <a:spcBef>
                <a:spcPts val="0"/>
              </a:spcBef>
              <a:spcAft>
                <a:spcPts val="0"/>
              </a:spcAft>
            </a:pPr>
            <a:r>
              <a:rPr lang="zh-CN" altLang="en-US" sz="1200"/>
              <a:t>} while (目标格已经在 "开启列表", 这时候路径被找到)</a:t>
            </a:r>
            <a:endParaRPr lang="zh-CN" altLang="en-US" sz="1200"/>
          </a:p>
          <a:p>
            <a:pPr>
              <a:lnSpc>
                <a:spcPct val="120000"/>
              </a:lnSpc>
              <a:spcBef>
                <a:spcPts val="0"/>
              </a:spcBef>
              <a:spcAft>
                <a:spcPts val="0"/>
              </a:spcAft>
            </a:pPr>
            <a:r>
              <a:rPr lang="zh-CN" altLang="en-US" sz="1200"/>
              <a:t>如果开启列表已经空了, 说明路径不存在.</a:t>
            </a:r>
            <a:endParaRPr lang="zh-CN" altLang="en-US" sz="1200"/>
          </a:p>
          <a:p>
            <a:pPr>
              <a:lnSpc>
                <a:spcPct val="120000"/>
              </a:lnSpc>
              <a:spcBef>
                <a:spcPts val="0"/>
              </a:spcBef>
              <a:spcAft>
                <a:spcPts val="0"/>
              </a:spcAft>
            </a:pPr>
            <a:endParaRPr lang="zh-CN" altLang="en-US" sz="1200"/>
          </a:p>
          <a:p>
            <a:pPr>
              <a:lnSpc>
                <a:spcPct val="120000"/>
              </a:lnSpc>
              <a:spcBef>
                <a:spcPts val="0"/>
              </a:spcBef>
              <a:spcAft>
                <a:spcPts val="0"/>
              </a:spcAft>
            </a:pPr>
            <a:r>
              <a:rPr lang="zh-CN" altLang="en-US" sz="1200"/>
              <a:t>最后从目标格开始, 沿着每一格的父节点移动直到回到起始格, 这就是路径.</a:t>
            </a:r>
            <a:endParaRPr lang="zh-CN" altLang="en-US" sz="1200"/>
          </a:p>
        </p:txBody>
      </p:sp>
      <p:pic>
        <p:nvPicPr>
          <p:cNvPr id="9" name="图片 8"/>
          <p:cNvPicPr/>
          <p:nvPr/>
        </p:nvPicPr>
        <p:blipFill>
          <a:blip r:embed="rId1"/>
        </p:blipFill>
        <p:spPr>
          <a:xfrm>
            <a:off x="8094980" y="1562735"/>
            <a:ext cx="2651125" cy="5046980"/>
          </a:xfrm>
          <a:prstGeom prst="rect">
            <a:avLst/>
          </a:prstGeom>
          <a:ln w="12700" cmpd="sng">
            <a:solidFill>
              <a:schemeClr val="accent1">
                <a:shade val="50000"/>
              </a:schemeClr>
            </a:solidFill>
            <a:prstDash val="soli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en-US" altLang="zh-CN" sz="2800" b="1" dirty="0">
                <a:solidFill>
                  <a:srgbClr val="0070C0"/>
                </a:solidFill>
              </a:rPr>
              <a:t>A*</a:t>
            </a:r>
            <a:r>
              <a:rPr lang="zh-CN" altLang="en-US" sz="2800" b="1" dirty="0">
                <a:solidFill>
                  <a:srgbClr val="0070C0"/>
                </a:solidFill>
              </a:rPr>
              <a:t>算法</a:t>
            </a:r>
            <a:r>
              <a:rPr lang="zh-CN" altLang="en-US" sz="2800" b="1" dirty="0">
                <a:solidFill>
                  <a:srgbClr val="0070C0"/>
                </a:solidFill>
              </a:rPr>
              <a:t>核心函数</a:t>
            </a:r>
            <a:endParaRPr lang="zh-CN" altLang="en-US" sz="2800" b="1" dirty="0">
              <a:solidFill>
                <a:srgbClr val="0070C0"/>
              </a:solidFill>
            </a:endParaRPr>
          </a:p>
        </p:txBody>
      </p:sp>
      <p:pic>
        <p:nvPicPr>
          <p:cNvPr id="11" name="图片 10"/>
          <p:cNvPicPr>
            <a:picLocks noChangeAspect="1"/>
          </p:cNvPicPr>
          <p:nvPr/>
        </p:nvPicPr>
        <p:blipFill>
          <a:blip r:embed="rId1"/>
          <a:stretch>
            <a:fillRect/>
          </a:stretch>
        </p:blipFill>
        <p:spPr>
          <a:xfrm>
            <a:off x="2111375" y="1618615"/>
            <a:ext cx="7969250" cy="512000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en-US" altLang="zh-CN" sz="2800" b="1" dirty="0">
                <a:solidFill>
                  <a:srgbClr val="0070C0"/>
                </a:solidFill>
              </a:rPr>
              <a:t>Google Test </a:t>
            </a:r>
            <a:r>
              <a:rPr lang="zh-CN" altLang="en-US" sz="2800" b="1" dirty="0">
                <a:solidFill>
                  <a:srgbClr val="0070C0"/>
                </a:solidFill>
              </a:rPr>
              <a:t>测试用例</a:t>
            </a:r>
            <a:endParaRPr lang="zh-CN" altLang="en-US" sz="2800" b="1" dirty="0">
              <a:solidFill>
                <a:srgbClr val="0070C0"/>
              </a:solidFill>
            </a:endParaRPr>
          </a:p>
        </p:txBody>
      </p:sp>
      <p:sp>
        <p:nvSpPr>
          <p:cNvPr id="6" name="内容占位符 2"/>
          <p:cNvSpPr>
            <a:spLocks noGrp="1"/>
          </p:cNvSpPr>
          <p:nvPr/>
        </p:nvSpPr>
        <p:spPr>
          <a:xfrm>
            <a:off x="7359650" y="1052830"/>
            <a:ext cx="2944495" cy="65722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en-US" altLang="zh-CN" sz="2800" b="1" dirty="0">
                <a:solidFill>
                  <a:srgbClr val="0070C0"/>
                </a:solidFill>
              </a:rPr>
              <a:t>Doxygen </a:t>
            </a:r>
            <a:r>
              <a:rPr lang="zh-CN" altLang="en-US" sz="2800" b="1" dirty="0">
                <a:solidFill>
                  <a:srgbClr val="0070C0"/>
                </a:solidFill>
              </a:rPr>
              <a:t>注释</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35330" y="1800225"/>
            <a:ext cx="5234869" cy="3960000"/>
          </a:xfrm>
          <a:prstGeom prst="rect">
            <a:avLst/>
          </a:prstGeom>
        </p:spPr>
      </p:pic>
      <p:pic>
        <p:nvPicPr>
          <p:cNvPr id="8" name="图片 7"/>
          <p:cNvPicPr>
            <a:picLocks noChangeAspect="1"/>
          </p:cNvPicPr>
          <p:nvPr/>
        </p:nvPicPr>
        <p:blipFill>
          <a:blip r:embed="rId2"/>
          <a:stretch>
            <a:fillRect/>
          </a:stretch>
        </p:blipFill>
        <p:spPr>
          <a:xfrm>
            <a:off x="7359650" y="1800225"/>
            <a:ext cx="4179926" cy="396000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zh-CN" altLang="en-US" sz="2800" b="1" dirty="0">
                <a:solidFill>
                  <a:srgbClr val="0070C0"/>
                </a:solidFill>
              </a:rPr>
              <a:t>使用</a:t>
            </a:r>
            <a:r>
              <a:rPr lang="en-US" altLang="zh-CN" sz="2800" b="1" dirty="0">
                <a:solidFill>
                  <a:srgbClr val="0070C0"/>
                </a:solidFill>
              </a:rPr>
              <a:t>CMake</a:t>
            </a:r>
            <a:r>
              <a:rPr lang="zh-CN" altLang="en-US" sz="2800" b="1" dirty="0">
                <a:solidFill>
                  <a:srgbClr val="0070C0"/>
                </a:solidFill>
              </a:rPr>
              <a:t>编译</a:t>
            </a:r>
            <a:endParaRPr lang="zh-CN" altLang="en-US" sz="2800" b="1" dirty="0">
              <a:solidFill>
                <a:srgbClr val="0070C0"/>
              </a:solidFill>
            </a:endParaRPr>
          </a:p>
        </p:txBody>
      </p:sp>
      <p:pic>
        <p:nvPicPr>
          <p:cNvPr id="10" name="图片 9"/>
          <p:cNvPicPr>
            <a:picLocks noChangeAspect="1"/>
          </p:cNvPicPr>
          <p:nvPr/>
        </p:nvPicPr>
        <p:blipFill>
          <a:blip r:embed="rId1"/>
          <a:stretch>
            <a:fillRect/>
          </a:stretch>
        </p:blipFill>
        <p:spPr>
          <a:xfrm>
            <a:off x="932180" y="1744980"/>
            <a:ext cx="10328275" cy="435927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zh-CN" altLang="en-US" sz="2800" b="1" dirty="0">
                <a:solidFill>
                  <a:srgbClr val="0070C0"/>
                </a:solidFill>
              </a:rPr>
              <a:t>编译</a:t>
            </a:r>
            <a:r>
              <a:rPr lang="zh-CN" altLang="en-US" sz="2800" b="1" dirty="0">
                <a:solidFill>
                  <a:srgbClr val="0070C0"/>
                </a:solidFill>
              </a:rPr>
              <a:t>输出</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929005" y="1891030"/>
            <a:ext cx="10333990" cy="2301240"/>
          </a:xfrm>
          <a:prstGeom prst="rect">
            <a:avLst/>
          </a:prstGeom>
        </p:spPr>
      </p:pic>
      <p:pic>
        <p:nvPicPr>
          <p:cNvPr id="5" name="图片 4"/>
          <p:cNvPicPr>
            <a:picLocks noChangeAspect="1"/>
          </p:cNvPicPr>
          <p:nvPr/>
        </p:nvPicPr>
        <p:blipFill>
          <a:blip r:embed="rId2"/>
          <a:stretch>
            <a:fillRect/>
          </a:stretch>
        </p:blipFill>
        <p:spPr>
          <a:xfrm>
            <a:off x="929005" y="4408170"/>
            <a:ext cx="10334625" cy="193675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123440" cy="631190"/>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6" name="图片 5"/>
          <p:cNvPicPr>
            <a:picLocks noChangeAspect="1"/>
          </p:cNvPicPr>
          <p:nvPr/>
        </p:nvPicPr>
        <p:blipFill>
          <a:blip r:embed="rId1"/>
          <a:stretch>
            <a:fillRect/>
          </a:stretch>
        </p:blipFill>
        <p:spPr>
          <a:xfrm>
            <a:off x="493395" y="1773555"/>
            <a:ext cx="4320000" cy="2134807"/>
          </a:xfrm>
          <a:prstGeom prst="rect">
            <a:avLst/>
          </a:prstGeom>
        </p:spPr>
      </p:pic>
      <p:pic>
        <p:nvPicPr>
          <p:cNvPr id="10" name="图片 9"/>
          <p:cNvPicPr>
            <a:picLocks noChangeAspect="1"/>
          </p:cNvPicPr>
          <p:nvPr/>
        </p:nvPicPr>
        <p:blipFill>
          <a:blip r:embed="rId2"/>
          <a:stretch>
            <a:fillRect/>
          </a:stretch>
        </p:blipFill>
        <p:spPr>
          <a:xfrm>
            <a:off x="5101590" y="1744345"/>
            <a:ext cx="6697345" cy="4692015"/>
          </a:xfrm>
          <a:prstGeom prst="rect">
            <a:avLst/>
          </a:prstGeom>
        </p:spPr>
      </p:pic>
      <p:pic>
        <p:nvPicPr>
          <p:cNvPr id="11" name="图片 10"/>
          <p:cNvPicPr>
            <a:picLocks noChangeAspect="1"/>
          </p:cNvPicPr>
          <p:nvPr/>
        </p:nvPicPr>
        <p:blipFill>
          <a:blip r:embed="rId3"/>
          <a:stretch>
            <a:fillRect/>
          </a:stretch>
        </p:blipFill>
        <p:spPr>
          <a:xfrm>
            <a:off x="493395" y="4531995"/>
            <a:ext cx="4320000" cy="1904067"/>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EDA</a:t>
            </a:r>
            <a:r>
              <a:rPr lang="zh-CN" altLang="en-US" dirty="0"/>
              <a:t>学习</a:t>
            </a:r>
            <a:r>
              <a:rPr lang="zh-CN" altLang="en-US" dirty="0"/>
              <a:t>内容</a:t>
            </a:r>
            <a:endParaRPr lang="zh-CN" altLang="en-US" dirty="0"/>
          </a:p>
        </p:txBody>
      </p:sp>
      <p:sp>
        <p:nvSpPr>
          <p:cNvPr id="3" name="内容占位符 2"/>
          <p:cNvSpPr>
            <a:spLocks noGrp="1"/>
          </p:cNvSpPr>
          <p:nvPr>
            <p:ph idx="1"/>
          </p:nvPr>
        </p:nvSpPr>
        <p:spPr/>
        <p:txBody>
          <a:bodyPr/>
          <a:lstStyle/>
          <a:p>
            <a:pPr>
              <a:spcAft>
                <a:spcPts val="600"/>
              </a:spcAft>
            </a:pPr>
            <a:r>
              <a:rPr lang="zh-CN" altLang="en-US" sz="2800" b="1" dirty="0">
                <a:solidFill>
                  <a:srgbClr val="0070C0"/>
                </a:solidFill>
              </a:rPr>
              <a:t>学习</a:t>
            </a:r>
            <a:r>
              <a:rPr lang="en-US" altLang="zh-CN" sz="2800" b="1" dirty="0">
                <a:solidFill>
                  <a:srgbClr val="0070C0"/>
                </a:solidFill>
              </a:rPr>
              <a:t> EDA </a:t>
            </a:r>
            <a:r>
              <a:rPr lang="zh-CN" altLang="en-US" sz="2800" b="1" dirty="0">
                <a:solidFill>
                  <a:srgbClr val="0070C0"/>
                </a:solidFill>
              </a:rPr>
              <a:t>基础知识</a:t>
            </a:r>
            <a:endParaRPr lang="en-US" altLang="zh-CN" sz="2800" b="1" dirty="0">
              <a:solidFill>
                <a:srgbClr val="0070C0"/>
              </a:solidFill>
            </a:endParaRPr>
          </a:p>
          <a:p>
            <a:pPr lvl="1">
              <a:spcAft>
                <a:spcPts val="600"/>
              </a:spcAft>
            </a:pPr>
            <a:r>
              <a:rPr lang="en-US" altLang="zh-CN" sz="2000" dirty="0"/>
              <a:t>《</a:t>
            </a:r>
            <a:r>
              <a:rPr lang="zh-CN" altLang="en-US" sz="2000" dirty="0"/>
              <a:t>数字集成电路物理设计</a:t>
            </a:r>
            <a:r>
              <a:rPr lang="en-US" altLang="zh-CN" sz="2000" dirty="0"/>
              <a:t>》</a:t>
            </a:r>
            <a:endParaRPr lang="en-US" altLang="zh-CN" sz="2000" dirty="0"/>
          </a:p>
          <a:p>
            <a:pPr lvl="1">
              <a:spcAft>
                <a:spcPts val="600"/>
              </a:spcAft>
            </a:pPr>
            <a:r>
              <a:rPr lang="en-US" altLang="zh-CN" sz="2000" dirty="0"/>
              <a:t>《</a:t>
            </a:r>
            <a:r>
              <a:rPr lang="zh-CN" altLang="en-US" sz="2000" dirty="0"/>
              <a:t>超大规模集成电路物理设计 从图分割到时序收敛</a:t>
            </a:r>
            <a:r>
              <a:rPr lang="en-US" altLang="zh-CN" sz="2000" dirty="0"/>
              <a:t>》</a:t>
            </a:r>
            <a:endParaRPr lang="en-US" altLang="zh-CN" sz="2000" dirty="0"/>
          </a:p>
          <a:p>
            <a:pPr>
              <a:spcAft>
                <a:spcPts val="600"/>
              </a:spcAft>
            </a:pPr>
            <a:r>
              <a:rPr lang="en-US" altLang="zh-CN" sz="2800" b="1" dirty="0">
                <a:solidFill>
                  <a:srgbClr val="0070C0"/>
                </a:solidFill>
              </a:rPr>
              <a:t>iEDA Flow </a:t>
            </a:r>
            <a:r>
              <a:rPr lang="zh-CN" altLang="en-US" sz="2800" b="1" dirty="0">
                <a:solidFill>
                  <a:srgbClr val="0070C0"/>
                </a:solidFill>
              </a:rPr>
              <a:t>流程实践</a:t>
            </a:r>
            <a:endParaRPr lang="en-US" altLang="zh-CN" sz="2800" b="1" dirty="0">
              <a:solidFill>
                <a:srgbClr val="0070C0"/>
              </a:solidFill>
            </a:endParaRPr>
          </a:p>
          <a:p>
            <a:pPr lvl="1">
              <a:spcAft>
                <a:spcPts val="600"/>
              </a:spcAft>
            </a:pPr>
            <a:r>
              <a:rPr lang="zh-CN" altLang="en-US" sz="2000" dirty="0"/>
              <a:t>运行顶层</a:t>
            </a:r>
            <a:r>
              <a:rPr lang="en-US" altLang="zh-CN" sz="2000" dirty="0"/>
              <a:t> run_iEDA.sh </a:t>
            </a:r>
            <a:r>
              <a:rPr lang="zh-CN" altLang="en-US" sz="2000" dirty="0"/>
              <a:t>脚本和单独运行点工具脚本，跑通后端设计流程</a:t>
            </a:r>
            <a:endParaRPr lang="zh-CN" altLang="en-US" sz="2000" dirty="0"/>
          </a:p>
          <a:p>
            <a:pPr lvl="1">
              <a:spcAft>
                <a:spcPts val="600"/>
              </a:spcAft>
              <a:buFont typeface="Wingdings" panose="05000000000000000000" charset="0"/>
              <a:buChar char="l"/>
            </a:pPr>
            <a:r>
              <a:rPr lang="zh-CN" altLang="en-US" sz="2000" dirty="0"/>
              <a:t>更换工艺和设计库，统计相关数据</a:t>
            </a:r>
            <a:endParaRPr lang="en-US" altLang="zh-CN" sz="2000" dirty="0"/>
          </a:p>
          <a:p>
            <a:pPr>
              <a:spcAft>
                <a:spcPts val="600"/>
              </a:spcAft>
            </a:pPr>
            <a:r>
              <a:rPr lang="zh-CN" altLang="en-US" sz="2800" b="1" dirty="0">
                <a:solidFill>
                  <a:srgbClr val="0070C0"/>
                </a:solidFill>
              </a:rPr>
              <a:t>布局合法化算法实现</a:t>
            </a:r>
            <a:endParaRPr lang="en-US" altLang="zh-CN" sz="2800" b="1" dirty="0">
              <a:solidFill>
                <a:srgbClr val="0070C0"/>
              </a:solidFill>
            </a:endParaRPr>
          </a:p>
          <a:p>
            <a:pPr lvl="1">
              <a:spcAft>
                <a:spcPts val="600"/>
              </a:spcAft>
            </a:pPr>
            <a:r>
              <a:rPr lang="zh-CN" altLang="en-US" sz="2000" dirty="0"/>
              <a:t>阅读</a:t>
            </a:r>
            <a:r>
              <a:rPr lang="en-US" altLang="zh-CN" sz="2000" dirty="0"/>
              <a:t> Abacus </a:t>
            </a:r>
            <a:r>
              <a:rPr lang="zh-CN" altLang="en-US" sz="2000" dirty="0"/>
              <a:t>和</a:t>
            </a:r>
            <a:r>
              <a:rPr lang="en-US" altLang="zh-CN" sz="2000" dirty="0"/>
              <a:t> Tetris </a:t>
            </a:r>
            <a:r>
              <a:rPr lang="zh-CN" altLang="en-US" sz="2000" dirty="0"/>
              <a:t>算法的论文，深入理解两个算法的</a:t>
            </a:r>
            <a:r>
              <a:rPr lang="zh-CN" altLang="en-US" sz="2000" dirty="0"/>
              <a:t>原理</a:t>
            </a:r>
            <a:endParaRPr lang="zh-CN" altLang="en-US" sz="2000" dirty="0"/>
          </a:p>
          <a:p>
            <a:pPr lvl="1">
              <a:spcAft>
                <a:spcPts val="600"/>
              </a:spcAft>
            </a:pPr>
            <a:r>
              <a:rPr lang="zh-CN" altLang="en-US" sz="2000" dirty="0"/>
              <a:t>学习</a:t>
            </a:r>
            <a:r>
              <a:rPr lang="en-US" altLang="zh-CN" sz="2000" dirty="0"/>
              <a:t> iEDA </a:t>
            </a:r>
            <a:r>
              <a:rPr lang="zh-CN" altLang="en-US" sz="2000" dirty="0"/>
              <a:t>上已经实现的</a:t>
            </a:r>
            <a:r>
              <a:rPr lang="en-US" altLang="zh-CN" sz="2000" dirty="0"/>
              <a:t> Abacus </a:t>
            </a:r>
            <a:r>
              <a:rPr lang="zh-CN" altLang="en-US" sz="2000" dirty="0"/>
              <a:t>算法的代码</a:t>
            </a:r>
            <a:endParaRPr lang="en-US" altLang="zh-CN" sz="2000" dirty="0"/>
          </a:p>
          <a:p>
            <a:pPr lvl="1">
              <a:spcAft>
                <a:spcPts val="600"/>
              </a:spcAft>
            </a:pPr>
            <a:r>
              <a:rPr lang="zh-CN" altLang="en-US" sz="2000" dirty="0"/>
              <a:t>在</a:t>
            </a:r>
            <a:r>
              <a:rPr lang="en-US" altLang="zh-CN" sz="2000" dirty="0"/>
              <a:t> Abacus </a:t>
            </a:r>
            <a:r>
              <a:rPr lang="zh-CN" altLang="en-US" sz="2000" dirty="0"/>
              <a:t>算法的基础上实现</a:t>
            </a:r>
            <a:r>
              <a:rPr lang="en-US" altLang="zh-CN" sz="2000" dirty="0"/>
              <a:t> Tetris </a:t>
            </a:r>
            <a:r>
              <a:rPr lang="zh-CN" altLang="en-US" sz="2000" dirty="0"/>
              <a:t>算法</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097" y="2169566"/>
            <a:ext cx="3448513"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5097405" y="3043289"/>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学习笔记</a:t>
            </a:r>
            <a:endParaRPr lang="en-US" altLang="zh-CN" dirty="0"/>
          </a:p>
        </p:txBody>
      </p:sp>
      <p:pic>
        <p:nvPicPr>
          <p:cNvPr id="3" name="图片 2"/>
          <p:cNvPicPr>
            <a:picLocks noChangeAspect="1"/>
          </p:cNvPicPr>
          <p:nvPr/>
        </p:nvPicPr>
        <p:blipFill>
          <a:blip r:embed="rId1"/>
          <a:stretch>
            <a:fillRect/>
          </a:stretch>
        </p:blipFill>
        <p:spPr>
          <a:xfrm>
            <a:off x="609600" y="1564005"/>
            <a:ext cx="3005455" cy="4343400"/>
          </a:xfrm>
          <a:prstGeom prst="rect">
            <a:avLst/>
          </a:prstGeom>
          <a:ln w="12700" cmpd="sng">
            <a:solidFill>
              <a:schemeClr val="accent1">
                <a:shade val="50000"/>
              </a:schemeClr>
            </a:solidFill>
            <a:prstDash val="solid"/>
          </a:ln>
        </p:spPr>
      </p:pic>
      <p:pic>
        <p:nvPicPr>
          <p:cNvPr id="4" name="图片 3"/>
          <p:cNvPicPr>
            <a:picLocks noChangeAspect="1"/>
          </p:cNvPicPr>
          <p:nvPr/>
        </p:nvPicPr>
        <p:blipFill>
          <a:blip r:embed="rId2"/>
          <a:stretch>
            <a:fillRect/>
          </a:stretch>
        </p:blipFill>
        <p:spPr>
          <a:xfrm>
            <a:off x="4107180" y="1865630"/>
            <a:ext cx="7661275" cy="3740785"/>
          </a:xfrm>
          <a:prstGeom prst="rect">
            <a:avLst/>
          </a:prstGeom>
          <a:ln w="12700" cmpd="sng">
            <a:solidFill>
              <a:schemeClr val="accent1">
                <a:shade val="50000"/>
              </a:schemeClr>
            </a:solidFill>
            <a:prstDash val="soli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芯片设计</a:t>
            </a:r>
            <a:r>
              <a:rPr lang="zh-CN" altLang="en-US" dirty="0"/>
              <a:t>流程</a:t>
            </a:r>
            <a:endParaRPr lang="zh-CN" altLang="en-US" dirty="0"/>
          </a:p>
        </p:txBody>
      </p:sp>
      <p:pic>
        <p:nvPicPr>
          <p:cNvPr id="7" name="图片 6"/>
          <p:cNvPicPr>
            <a:picLocks noChangeAspect="1"/>
          </p:cNvPicPr>
          <p:nvPr/>
        </p:nvPicPr>
        <p:blipFill>
          <a:blip r:embed="rId1"/>
          <a:stretch>
            <a:fillRect/>
          </a:stretch>
        </p:blipFill>
        <p:spPr>
          <a:xfrm>
            <a:off x="285750" y="1725930"/>
            <a:ext cx="5150516" cy="3600000"/>
          </a:xfrm>
          <a:prstGeom prst="rect">
            <a:avLst/>
          </a:prstGeom>
          <a:ln w="12700" cmpd="sng">
            <a:solidFill>
              <a:schemeClr val="accent1">
                <a:shade val="50000"/>
              </a:schemeClr>
            </a:solidFill>
            <a:prstDash val="solid"/>
          </a:ln>
        </p:spPr>
      </p:pic>
      <p:pic>
        <p:nvPicPr>
          <p:cNvPr id="9" name="图片 8"/>
          <p:cNvPicPr>
            <a:picLocks noChangeAspect="1"/>
          </p:cNvPicPr>
          <p:nvPr/>
        </p:nvPicPr>
        <p:blipFill>
          <a:blip r:embed="rId2"/>
          <a:stretch>
            <a:fillRect/>
          </a:stretch>
        </p:blipFill>
        <p:spPr>
          <a:xfrm>
            <a:off x="5770880" y="1725930"/>
            <a:ext cx="6152253" cy="3600000"/>
          </a:xfrm>
          <a:prstGeom prst="rect">
            <a:avLst/>
          </a:prstGeom>
          <a:ln w="12700" cmpd="sng">
            <a:solidFill>
              <a:schemeClr val="accent1">
                <a:shade val="50000"/>
              </a:schemeClr>
            </a:solidFill>
            <a:prstDash val="soli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EDA</a:t>
            </a:r>
            <a:r>
              <a:rPr lang="zh-CN" altLang="en-US" dirty="0"/>
              <a:t>后端流程</a:t>
            </a:r>
            <a:endParaRPr lang="zh-CN" altLang="en-US" dirty="0"/>
          </a:p>
        </p:txBody>
      </p:sp>
      <p:pic>
        <p:nvPicPr>
          <p:cNvPr id="3" name="图片 2"/>
          <p:cNvPicPr>
            <a:picLocks noChangeAspect="1"/>
          </p:cNvPicPr>
          <p:nvPr/>
        </p:nvPicPr>
        <p:blipFill>
          <a:blip r:embed="rId1"/>
          <a:stretch>
            <a:fillRect/>
          </a:stretch>
        </p:blipFill>
        <p:spPr>
          <a:xfrm>
            <a:off x="2268855" y="1112520"/>
            <a:ext cx="7639685" cy="5528945"/>
          </a:xfrm>
          <a:prstGeom prst="rect">
            <a:avLst/>
          </a:prstGeom>
          <a:ln w="12700" cmpd="sng">
            <a:solidFill>
              <a:schemeClr val="accent1">
                <a:shade val="50000"/>
              </a:schemeClr>
            </a:solidFill>
            <a:prstDash val="soli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pic>
        <p:nvPicPr>
          <p:cNvPr id="4" name="图片 3"/>
          <p:cNvPicPr>
            <a:picLocks noChangeAspect="1"/>
          </p:cNvPicPr>
          <p:nvPr/>
        </p:nvPicPr>
        <p:blipFill>
          <a:blip r:embed="rId1"/>
          <a:stretch>
            <a:fillRect/>
          </a:stretch>
        </p:blipFill>
        <p:spPr>
          <a:xfrm>
            <a:off x="1080135" y="1245235"/>
            <a:ext cx="2823845" cy="4711700"/>
          </a:xfrm>
          <a:prstGeom prst="rect">
            <a:avLst/>
          </a:prstGeom>
        </p:spPr>
      </p:pic>
      <p:pic>
        <p:nvPicPr>
          <p:cNvPr id="6" name="图片 5"/>
          <p:cNvPicPr>
            <a:picLocks noChangeAspect="1"/>
          </p:cNvPicPr>
          <p:nvPr/>
        </p:nvPicPr>
        <p:blipFill>
          <a:blip r:embed="rId2"/>
          <a:stretch>
            <a:fillRect/>
          </a:stretch>
        </p:blipFill>
        <p:spPr>
          <a:xfrm>
            <a:off x="4833620" y="1645285"/>
            <a:ext cx="1363345" cy="3911600"/>
          </a:xfrm>
          <a:prstGeom prst="rect">
            <a:avLst/>
          </a:prstGeom>
        </p:spPr>
      </p:pic>
      <p:sp>
        <p:nvSpPr>
          <p:cNvPr id="10" name="文本框 9"/>
          <p:cNvSpPr txBox="1"/>
          <p:nvPr/>
        </p:nvSpPr>
        <p:spPr>
          <a:xfrm>
            <a:off x="1890395" y="6180455"/>
            <a:ext cx="1356360" cy="398780"/>
          </a:xfrm>
          <a:prstGeom prst="rect">
            <a:avLst/>
          </a:prstGeom>
          <a:noFill/>
        </p:spPr>
        <p:txBody>
          <a:bodyPr wrap="square" rtlCol="0">
            <a:spAutoFit/>
          </a:bodyPr>
          <a:p>
            <a:r>
              <a:rPr lang="en-US" altLang="zh-CN" sz="2000">
                <a:latin typeface="微软雅黑" panose="020B0503020204020204" pitchFamily="34" charset="-122"/>
                <a:ea typeface="微软雅黑" panose="020B0503020204020204" pitchFamily="34" charset="-122"/>
              </a:rPr>
              <a:t>run iEDA</a:t>
            </a:r>
            <a:endParaRPr lang="en-US" altLang="zh-CN" sz="2000">
              <a:latin typeface="微软雅黑" panose="020B0503020204020204" pitchFamily="34" charset="-122"/>
              <a:ea typeface="微软雅黑" panose="020B0503020204020204" pitchFamily="34" charset="-122"/>
            </a:endParaRPr>
          </a:p>
        </p:txBody>
      </p:sp>
      <p:sp>
        <p:nvSpPr>
          <p:cNvPr id="11" name="文本框 10"/>
          <p:cNvSpPr txBox="1"/>
          <p:nvPr/>
        </p:nvSpPr>
        <p:spPr>
          <a:xfrm>
            <a:off x="4136390" y="6180455"/>
            <a:ext cx="2757805"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tcl</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指令的执行过程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7512050" y="1363980"/>
            <a:ext cx="3671570" cy="4593590"/>
          </a:xfrm>
          <a:prstGeom prst="rect">
            <a:avLst/>
          </a:prstGeom>
        </p:spPr>
      </p:pic>
      <p:sp>
        <p:nvSpPr>
          <p:cNvPr id="13" name="文本框 12"/>
          <p:cNvSpPr txBox="1"/>
          <p:nvPr/>
        </p:nvSpPr>
        <p:spPr>
          <a:xfrm>
            <a:off x="8129270" y="6180455"/>
            <a:ext cx="24371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MobaXterm</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上跑</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sp>
        <p:nvSpPr>
          <p:cNvPr id="11" name="文本框 10"/>
          <p:cNvSpPr txBox="1"/>
          <p:nvPr/>
        </p:nvSpPr>
        <p:spPr>
          <a:xfrm>
            <a:off x="1454785" y="6164580"/>
            <a:ext cx="184086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最终的运行结果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454785" y="1337945"/>
            <a:ext cx="1809558" cy="4680000"/>
          </a:xfrm>
          <a:prstGeom prst="rect">
            <a:avLst/>
          </a:prstGeom>
        </p:spPr>
      </p:pic>
      <p:pic>
        <p:nvPicPr>
          <p:cNvPr id="7" name="图片 6"/>
          <p:cNvPicPr>
            <a:picLocks noChangeAspect="1"/>
          </p:cNvPicPr>
          <p:nvPr/>
        </p:nvPicPr>
        <p:blipFill>
          <a:blip r:embed="rId2"/>
          <a:stretch>
            <a:fillRect/>
          </a:stretch>
        </p:blipFill>
        <p:spPr>
          <a:xfrm>
            <a:off x="4676775" y="1337945"/>
            <a:ext cx="1690198" cy="4680000"/>
          </a:xfrm>
          <a:prstGeom prst="rect">
            <a:avLst/>
          </a:prstGeom>
        </p:spPr>
      </p:pic>
      <p:sp>
        <p:nvSpPr>
          <p:cNvPr id="8" name="文本框 7"/>
          <p:cNvSpPr txBox="1"/>
          <p:nvPr/>
        </p:nvSpPr>
        <p:spPr>
          <a:xfrm>
            <a:off x="4316095" y="6164580"/>
            <a:ext cx="2976245" cy="583565"/>
          </a:xfrm>
          <a:prstGeom prst="rect">
            <a:avLst/>
          </a:prstGeom>
          <a:noFill/>
        </p:spPr>
        <p:txBody>
          <a:bodyPr wrap="square" rtlCol="0">
            <a:spAutoFit/>
          </a:bodyPr>
          <a:p>
            <a:pPr algn="just"/>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过程文件，每个点工具输出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的文件，作为下一步的输入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779385" y="1337945"/>
            <a:ext cx="3239218" cy="4680000"/>
          </a:xfrm>
          <a:prstGeom prst="rect">
            <a:avLst/>
          </a:prstGeom>
        </p:spPr>
      </p:pic>
      <p:sp>
        <p:nvSpPr>
          <p:cNvPr id="10" name="文本框 9"/>
          <p:cNvSpPr txBox="1"/>
          <p:nvPr/>
        </p:nvSpPr>
        <p:spPr>
          <a:xfrm>
            <a:off x="8139430" y="6209030"/>
            <a:ext cx="2518410" cy="368300"/>
          </a:xfrm>
          <a:prstGeom prst="rect">
            <a:avLst/>
          </a:prstGeom>
          <a:noFill/>
        </p:spPr>
        <p:txBody>
          <a:bodyPr wrap="square" rtlCol="0">
            <a:spAutoFit/>
          </a:bodyPr>
          <a:p>
            <a:r>
              <a:rPr lang="en-US" altLang="zh-CN"/>
              <a:t>pl_db.rpt</a:t>
            </a:r>
            <a:r>
              <a:rPr lang="zh-CN" altLang="en-US"/>
              <a:t>中的</a:t>
            </a:r>
            <a:r>
              <a:rPr lang="zh-CN" altLang="en-US"/>
              <a:t>部分内容</a:t>
            </a: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sp>
        <p:nvSpPr>
          <p:cNvPr id="11" name="文本框 10"/>
          <p:cNvSpPr txBox="1"/>
          <p:nvPr/>
        </p:nvSpPr>
        <p:spPr>
          <a:xfrm>
            <a:off x="4136390" y="6180455"/>
            <a:ext cx="4032885"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更换设计，记录</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运行后的相关参数</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91540" y="1261110"/>
            <a:ext cx="10408920" cy="471106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Abacus</a:t>
            </a:r>
            <a:r>
              <a:rPr lang="zh-CN" altLang="en-US" dirty="0"/>
              <a:t>算法</a:t>
            </a:r>
            <a:endParaRPr lang="zh-CN" altLang="en-US" dirty="0"/>
          </a:p>
        </p:txBody>
      </p:sp>
      <p:sp>
        <p:nvSpPr>
          <p:cNvPr id="3" name="内容占位符 2"/>
          <p:cNvSpPr>
            <a:spLocks noGrp="1"/>
          </p:cNvSpPr>
          <p:nvPr>
            <p:ph idx="1"/>
          </p:nvPr>
        </p:nvSpPr>
        <p:spPr>
          <a:xfrm>
            <a:off x="609600" y="1196975"/>
            <a:ext cx="4707255" cy="616585"/>
          </a:xfrm>
        </p:spPr>
        <p:txBody>
          <a:bodyPr/>
          <a:lstStyle/>
          <a:p>
            <a:pPr>
              <a:spcAft>
                <a:spcPts val="600"/>
              </a:spcAft>
            </a:pPr>
            <a:r>
              <a:rPr lang="en-US" altLang="zh-CN" sz="2800" b="1" dirty="0">
                <a:solidFill>
                  <a:srgbClr val="0070C0"/>
                </a:solidFill>
              </a:rPr>
              <a:t>Abacus</a:t>
            </a:r>
            <a:r>
              <a:rPr lang="zh-CN" altLang="en-US" sz="2800" b="1" dirty="0">
                <a:solidFill>
                  <a:srgbClr val="0070C0"/>
                </a:solidFill>
              </a:rPr>
              <a:t>中的动态规划</a:t>
            </a:r>
            <a:r>
              <a:rPr lang="zh-CN" altLang="en-US" sz="2800" b="1" dirty="0">
                <a:solidFill>
                  <a:srgbClr val="0070C0"/>
                </a:solidFill>
              </a:rPr>
              <a:t>思想</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505065" y="1988820"/>
            <a:ext cx="2268855" cy="787400"/>
          </a:xfrm>
          <a:prstGeom prst="rect">
            <a:avLst/>
          </a:prstGeom>
        </p:spPr>
      </p:pic>
      <p:pic>
        <p:nvPicPr>
          <p:cNvPr id="8" name="图片 7"/>
          <p:cNvPicPr>
            <a:picLocks noChangeAspect="1"/>
          </p:cNvPicPr>
          <p:nvPr/>
        </p:nvPicPr>
        <p:blipFill>
          <a:blip r:embed="rId2"/>
          <a:stretch>
            <a:fillRect/>
          </a:stretch>
        </p:blipFill>
        <p:spPr>
          <a:xfrm>
            <a:off x="7368540" y="1330960"/>
            <a:ext cx="3634105" cy="523240"/>
          </a:xfrm>
          <a:prstGeom prst="rect">
            <a:avLst/>
          </a:prstGeom>
        </p:spPr>
      </p:pic>
      <p:sp>
        <p:nvSpPr>
          <p:cNvPr id="10" name="文本框 9"/>
          <p:cNvSpPr txBox="1"/>
          <p:nvPr/>
        </p:nvSpPr>
        <p:spPr>
          <a:xfrm>
            <a:off x="609600" y="1854200"/>
            <a:ext cx="5923280" cy="4636135"/>
          </a:xfrm>
          <a:prstGeom prst="rect">
            <a:avLst/>
          </a:prstGeom>
          <a:noFill/>
        </p:spPr>
        <p:txBody>
          <a:bodyPr wrap="square" rtlCol="0">
            <a:noAutofit/>
          </a:bodyPr>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(1) Abacus</a:t>
            </a:r>
            <a:r>
              <a:rPr lang="zh-CN" altLang="en-US">
                <a:latin typeface="微软雅黑" panose="020B0503020204020204" pitchFamily="34" charset="-122"/>
                <a:ea typeface="微软雅黑" panose="020B0503020204020204" pitchFamily="34" charset="-122"/>
                <a:cs typeface="微软雅黑" panose="020B0503020204020204" pitchFamily="34" charset="-122"/>
              </a:rPr>
              <a:t>算法将合法化问题定义为一个优化问题，目标是最小化所有单元的移动距离，在数学上，表示为最小化加权的平方移动距离之和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(2) </a:t>
            </a:r>
            <a:r>
              <a:rPr lang="zh-CN" altLang="en-US">
                <a:latin typeface="微软雅黑" panose="020B0503020204020204" pitchFamily="34" charset="-122"/>
                <a:ea typeface="微软雅黑" panose="020B0503020204020204" pitchFamily="34" charset="-122"/>
                <a:cs typeface="微软雅黑" panose="020B0503020204020204" pitchFamily="34" charset="-122"/>
              </a:rPr>
              <a:t>为了确保单元之间不重叠，引入约束条件，保证每个单元至少需要保持到前一个单元宽度</a:t>
            </a:r>
            <a:r>
              <a:rPr lang="en-US" altLang="zh-CN">
                <a:latin typeface="微软雅黑" panose="020B0503020204020204" pitchFamily="34" charset="-122"/>
                <a:ea typeface="微软雅黑" panose="020B0503020204020204" pitchFamily="34" charset="-122"/>
                <a:cs typeface="微软雅黑" panose="020B0503020204020204" pitchFamily="34" charset="-122"/>
              </a:rPr>
              <a:t> w(i-1)</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a:latin typeface="微软雅黑" panose="020B0503020204020204" pitchFamily="34" charset="-122"/>
                <a:ea typeface="微软雅黑" panose="020B0503020204020204" pitchFamily="34" charset="-122"/>
                <a:cs typeface="微软雅黑" panose="020B0503020204020204" pitchFamily="34" charset="-122"/>
              </a:rPr>
              <a:t>距离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(3) </a:t>
            </a:r>
            <a:r>
              <a:rPr lang="zh-CN" altLang="en-US">
                <a:latin typeface="微软雅黑" panose="020B0503020204020204" pitchFamily="34" charset="-122"/>
                <a:ea typeface="微软雅黑" panose="020B0503020204020204" pitchFamily="34" charset="-122"/>
                <a:cs typeface="微软雅黑" panose="020B0503020204020204" pitchFamily="34" charset="-122"/>
              </a:rPr>
              <a:t>如果所有单元都紧邻前一个单元（没有空隙），则上述约束可以简化，每个单元的位置可以直接从第一个单元的位置和前面所有单元的宽度</a:t>
            </a:r>
            <a:r>
              <a:rPr lang="zh-CN" altLang="en-US">
                <a:latin typeface="微软雅黑" panose="020B0503020204020204" pitchFamily="34" charset="-122"/>
                <a:ea typeface="微软雅黑" panose="020B0503020204020204" pitchFamily="34" charset="-122"/>
                <a:cs typeface="微软雅黑" panose="020B0503020204020204" pitchFamily="34" charset="-122"/>
              </a:rPr>
              <a:t>累加得出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(4) </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 (3)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式求导并设置为零，可以找到使得</a:t>
            </a:r>
            <a:r>
              <a:rPr lang="en-US" altLang="zh-CN">
                <a:latin typeface="微软雅黑" panose="020B0503020204020204" pitchFamily="34" charset="-122"/>
                <a:ea typeface="微软雅黑" panose="020B0503020204020204" pitchFamily="34" charset="-122"/>
                <a:cs typeface="微软雅黑" panose="020B0503020204020204" pitchFamily="34" charset="-122"/>
              </a:rPr>
              <a:t> (1)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式取得最小值的</a:t>
            </a:r>
            <a:r>
              <a:rPr lang="en-US" altLang="zh-CN">
                <a:latin typeface="微软雅黑" panose="020B0503020204020204" pitchFamily="34" charset="-122"/>
                <a:ea typeface="微软雅黑" panose="020B0503020204020204" pitchFamily="34" charset="-122"/>
                <a:cs typeface="微软雅黑" panose="020B0503020204020204" pitchFamily="34" charset="-122"/>
              </a:rPr>
              <a:t> x(1) </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a:latin typeface="微软雅黑" panose="020B0503020204020204" pitchFamily="34" charset="-122"/>
                <a:ea typeface="微软雅黑" panose="020B0503020204020204" pitchFamily="34" charset="-122"/>
                <a:cs typeface="微软雅黑" panose="020B0503020204020204" pitchFamily="34" charset="-122"/>
              </a:rPr>
              <a:t>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(5) </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 (4)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a:t>
            </a:r>
            <a:r>
              <a:rPr lang="zh-CN" altLang="en-US">
                <a:latin typeface="微软雅黑" panose="020B0503020204020204" pitchFamily="34" charset="-122"/>
                <a:ea typeface="微软雅黑" panose="020B0503020204020204" pitchFamily="34" charset="-122"/>
                <a:cs typeface="微软雅黑" panose="020B0503020204020204" pitchFamily="34" charset="-122"/>
              </a:rPr>
              <a:t>进行简化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7505065" y="3098165"/>
            <a:ext cx="4063365" cy="349250"/>
          </a:xfrm>
          <a:prstGeom prst="rect">
            <a:avLst/>
          </a:prstGeom>
        </p:spPr>
      </p:pic>
      <p:pic>
        <p:nvPicPr>
          <p:cNvPr id="12" name="图片 11"/>
          <p:cNvPicPr>
            <a:picLocks noChangeAspect="1"/>
          </p:cNvPicPr>
          <p:nvPr/>
        </p:nvPicPr>
        <p:blipFill>
          <a:blip r:embed="rId4"/>
          <a:stretch>
            <a:fillRect/>
          </a:stretch>
        </p:blipFill>
        <p:spPr>
          <a:xfrm>
            <a:off x="7414260" y="3907155"/>
            <a:ext cx="4244975" cy="702945"/>
          </a:xfrm>
          <a:prstGeom prst="rect">
            <a:avLst/>
          </a:prstGeom>
        </p:spPr>
      </p:pic>
      <p:pic>
        <p:nvPicPr>
          <p:cNvPr id="13" name="图片 12"/>
          <p:cNvPicPr>
            <a:picLocks noChangeAspect="1"/>
          </p:cNvPicPr>
          <p:nvPr/>
        </p:nvPicPr>
        <p:blipFill>
          <a:blip r:embed="rId5"/>
          <a:stretch>
            <a:fillRect/>
          </a:stretch>
        </p:blipFill>
        <p:spPr>
          <a:xfrm>
            <a:off x="7547610" y="4794885"/>
            <a:ext cx="3469640" cy="895350"/>
          </a:xfrm>
          <a:prstGeom prst="rect">
            <a:avLst/>
          </a:prstGeom>
        </p:spPr>
      </p:pic>
      <p:pic>
        <p:nvPicPr>
          <p:cNvPr id="14" name="图片 13"/>
          <p:cNvPicPr>
            <a:picLocks noChangeAspect="1"/>
          </p:cNvPicPr>
          <p:nvPr/>
        </p:nvPicPr>
        <p:blipFill>
          <a:blip r:embed="rId6"/>
          <a:stretch>
            <a:fillRect/>
          </a:stretch>
        </p:blipFill>
        <p:spPr>
          <a:xfrm>
            <a:off x="7547610" y="5875020"/>
            <a:ext cx="3516630" cy="444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201295" y="1196975"/>
            <a:ext cx="3388995" cy="616585"/>
          </a:xfrm>
        </p:spPr>
        <p:txBody>
          <a:bodyPr/>
          <a:lstStyle/>
          <a:p>
            <a:pPr>
              <a:spcAft>
                <a:spcPts val="600"/>
              </a:spcAft>
            </a:pPr>
            <a:r>
              <a:rPr lang="zh-CN" altLang="en-US" sz="2800" b="1" dirty="0">
                <a:solidFill>
                  <a:srgbClr val="0070C0"/>
                </a:solidFill>
              </a:rPr>
              <a:t>论文</a:t>
            </a:r>
            <a:r>
              <a:rPr lang="zh-CN" altLang="en-US" sz="2800" b="1" dirty="0">
                <a:solidFill>
                  <a:srgbClr val="0070C0"/>
                </a:solidFill>
              </a:rPr>
              <a:t>中的伪代码</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201295" y="1900555"/>
            <a:ext cx="4248785" cy="2786380"/>
          </a:xfrm>
          <a:prstGeom prst="rect">
            <a:avLst/>
          </a:prstGeom>
        </p:spPr>
      </p:pic>
      <p:sp>
        <p:nvSpPr>
          <p:cNvPr id="5" name="内容占位符 2"/>
          <p:cNvSpPr>
            <a:spLocks noGrp="1"/>
          </p:cNvSpPr>
          <p:nvPr/>
        </p:nvSpPr>
        <p:spPr>
          <a:xfrm>
            <a:off x="4450080" y="1216660"/>
            <a:ext cx="4431030"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en-US" altLang="zh-CN" sz="2800" b="1" dirty="0">
                <a:solidFill>
                  <a:srgbClr val="0070C0"/>
                </a:solidFill>
              </a:rPr>
              <a:t>iEDA</a:t>
            </a:r>
            <a:r>
              <a:rPr lang="zh-CN" altLang="en-US" sz="2800" b="1" dirty="0">
                <a:solidFill>
                  <a:srgbClr val="0070C0"/>
                </a:solidFill>
              </a:rPr>
              <a:t>中实现的</a:t>
            </a:r>
            <a:r>
              <a:rPr lang="zh-CN" altLang="en-US" sz="2800" b="1" dirty="0">
                <a:solidFill>
                  <a:srgbClr val="0070C0"/>
                </a:solidFill>
              </a:rPr>
              <a:t>算法</a:t>
            </a:r>
            <a:endParaRPr lang="zh-CN" altLang="en-US" sz="2800" b="1" dirty="0">
              <a:solidFill>
                <a:srgbClr val="0070C0"/>
              </a:solidFill>
            </a:endParaRPr>
          </a:p>
        </p:txBody>
      </p:sp>
      <p:pic>
        <p:nvPicPr>
          <p:cNvPr id="6" name="图片 5" descr="10"/>
          <p:cNvPicPr>
            <a:picLocks noChangeAspect="1"/>
          </p:cNvPicPr>
          <p:nvPr/>
        </p:nvPicPr>
        <p:blipFill>
          <a:blip r:embed="rId2"/>
          <a:stretch>
            <a:fillRect/>
          </a:stretch>
        </p:blipFill>
        <p:spPr>
          <a:xfrm>
            <a:off x="4544060" y="1944370"/>
            <a:ext cx="4907280" cy="4380865"/>
          </a:xfrm>
          <a:prstGeom prst="rect">
            <a:avLst/>
          </a:prstGeom>
        </p:spPr>
      </p:pic>
      <p:pic>
        <p:nvPicPr>
          <p:cNvPr id="7" name="图片 6" descr="Abacus算法流程图"/>
          <p:cNvPicPr>
            <a:picLocks noChangeAspect="1"/>
          </p:cNvPicPr>
          <p:nvPr/>
        </p:nvPicPr>
        <p:blipFill>
          <a:blip r:embed="rId3"/>
          <a:stretch>
            <a:fillRect/>
          </a:stretch>
        </p:blipFill>
        <p:spPr>
          <a:xfrm>
            <a:off x="9645015" y="1944370"/>
            <a:ext cx="2352675" cy="4872990"/>
          </a:xfrm>
          <a:prstGeom prst="rect">
            <a:avLst/>
          </a:prstGeom>
        </p:spPr>
      </p:pic>
      <p:sp>
        <p:nvSpPr>
          <p:cNvPr id="8" name="内容占位符 2"/>
          <p:cNvSpPr>
            <a:spLocks noGrp="1"/>
          </p:cNvSpPr>
          <p:nvPr/>
        </p:nvSpPr>
        <p:spPr>
          <a:xfrm>
            <a:off x="9509125" y="1190625"/>
            <a:ext cx="2347595"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609600" y="1196975"/>
            <a:ext cx="3388995" cy="616585"/>
          </a:xfrm>
        </p:spPr>
        <p:txBody>
          <a:bodyPr/>
          <a:lstStyle/>
          <a:p>
            <a:pPr>
              <a:spcAft>
                <a:spcPts val="600"/>
              </a:spcAft>
            </a:pPr>
            <a:r>
              <a:rPr lang="en-US" altLang="zh-CN" sz="2800" b="1" dirty="0">
                <a:solidFill>
                  <a:srgbClr val="0070C0"/>
                </a:solidFill>
              </a:rPr>
              <a:t>PlaceRow</a:t>
            </a:r>
            <a:r>
              <a:rPr lang="zh-CN" altLang="en-US" sz="2800" b="1" dirty="0">
                <a:solidFill>
                  <a:srgbClr val="0070C0"/>
                </a:solidFill>
              </a:rPr>
              <a:t>函数</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58190" y="2018030"/>
            <a:ext cx="4519295" cy="4487545"/>
          </a:xfrm>
          <a:prstGeom prst="rect">
            <a:avLst/>
          </a:prstGeom>
          <a:ln w="12700" cmpd="sng">
            <a:solidFill>
              <a:schemeClr val="accent1">
                <a:shade val="50000"/>
              </a:schemeClr>
            </a:solidFill>
            <a:prstDash val="solid"/>
          </a:ln>
        </p:spPr>
      </p:pic>
      <p:pic>
        <p:nvPicPr>
          <p:cNvPr id="8" name="图片 7"/>
          <p:cNvPicPr>
            <a:picLocks noChangeAspect="1"/>
          </p:cNvPicPr>
          <p:nvPr/>
        </p:nvPicPr>
        <p:blipFill>
          <a:blip r:embed="rId2"/>
          <a:stretch>
            <a:fillRect/>
          </a:stretch>
        </p:blipFill>
        <p:spPr>
          <a:xfrm>
            <a:off x="6271895" y="1889125"/>
            <a:ext cx="5158105" cy="4616450"/>
          </a:xfrm>
          <a:prstGeom prst="rect">
            <a:avLst/>
          </a:prstGeom>
          <a:ln w="12700" cmpd="sng">
            <a:solidFill>
              <a:schemeClr val="accent1">
                <a:shade val="50000"/>
              </a:schemeClr>
            </a:solidFill>
            <a:prstDash val="soli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609600" y="1196975"/>
            <a:ext cx="3388995" cy="616585"/>
          </a:xfrm>
        </p:spPr>
        <p:txBody>
          <a:bodyPr/>
          <a:lstStyle/>
          <a:p>
            <a:pPr>
              <a:spcAft>
                <a:spcPts val="600"/>
              </a:spcAft>
            </a:pPr>
            <a:r>
              <a:rPr lang="en-US" altLang="zh-CN" sz="2800" b="1" dirty="0">
                <a:solidFill>
                  <a:srgbClr val="0070C0"/>
                </a:solidFill>
              </a:rPr>
              <a:t>PlaceRow</a:t>
            </a:r>
            <a:r>
              <a:rPr lang="zh-CN" altLang="en-US" sz="2800" b="1" dirty="0">
                <a:solidFill>
                  <a:srgbClr val="0070C0"/>
                </a:solidFill>
              </a:rPr>
              <a:t>函数</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520700" y="2115820"/>
            <a:ext cx="5685155" cy="3625215"/>
          </a:xfrm>
          <a:prstGeom prst="rect">
            <a:avLst/>
          </a:prstGeom>
        </p:spPr>
      </p:pic>
      <p:pic>
        <p:nvPicPr>
          <p:cNvPr id="5" name="图片 4"/>
          <p:cNvPicPr>
            <a:picLocks noChangeAspect="1"/>
          </p:cNvPicPr>
          <p:nvPr/>
        </p:nvPicPr>
        <p:blipFill>
          <a:blip r:embed="rId2"/>
          <a:stretch>
            <a:fillRect/>
          </a:stretch>
        </p:blipFill>
        <p:spPr>
          <a:xfrm>
            <a:off x="6596380" y="1423670"/>
            <a:ext cx="5242560" cy="5010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a:t>
            </a:r>
            <a:r>
              <a:rPr lang="zh-CN" altLang="en-US" dirty="0"/>
              <a:t>简介</a:t>
            </a:r>
            <a:endParaRPr lang="zh-CN" altLang="en-US" dirty="0"/>
          </a:p>
        </p:txBody>
      </p:sp>
      <p:sp>
        <p:nvSpPr>
          <p:cNvPr id="3" name="内容占位符 2"/>
          <p:cNvSpPr>
            <a:spLocks noGrp="1"/>
          </p:cNvSpPr>
          <p:nvPr>
            <p:ph idx="1"/>
          </p:nvPr>
        </p:nvSpPr>
        <p:spPr>
          <a:xfrm>
            <a:off x="595630" y="1416685"/>
            <a:ext cx="10972800" cy="5003165"/>
          </a:xfrm>
        </p:spPr>
        <p:txBody>
          <a:bodyPr/>
          <a:lstStyle/>
          <a:p>
            <a:pPr algn="l">
              <a:spcAft>
                <a:spcPts val="600"/>
              </a:spcAft>
            </a:pPr>
            <a:r>
              <a:rPr lang="zh-CN" altLang="en-US" sz="2800" b="1" dirty="0">
                <a:solidFill>
                  <a:srgbClr val="0070C0"/>
                </a:solidFill>
                <a:sym typeface="+mn-ea"/>
              </a:rPr>
              <a:t>学习经历</a:t>
            </a:r>
            <a:endParaRPr lang="en-US" altLang="zh-CN" sz="2800" b="1" dirty="0">
              <a:solidFill>
                <a:srgbClr val="0070C0"/>
              </a:solidFill>
            </a:endParaRPr>
          </a:p>
          <a:p>
            <a:pPr lvl="1" algn="l">
              <a:spcAft>
                <a:spcPts val="600"/>
              </a:spcAft>
            </a:pPr>
            <a:r>
              <a:rPr lang="zh-CN" altLang="en-US" sz="2000" dirty="0">
                <a:sym typeface="+mn-ea"/>
              </a:rPr>
              <a:t>广州大学 </a:t>
            </a:r>
            <a:r>
              <a:rPr lang="en-US" altLang="zh-CN" sz="2000" dirty="0">
                <a:sym typeface="+mn-ea"/>
              </a:rPr>
              <a:t>		            </a:t>
            </a:r>
            <a:r>
              <a:rPr lang="zh-CN" altLang="en-US" sz="2000" dirty="0">
                <a:sym typeface="+mn-ea"/>
              </a:rPr>
              <a:t>计算机科学与</a:t>
            </a:r>
            <a:r>
              <a:rPr lang="zh-CN" altLang="en-US" sz="2000" dirty="0">
                <a:sym typeface="+mn-ea"/>
              </a:rPr>
              <a:t>技术 </a:t>
            </a:r>
            <a:r>
              <a:rPr lang="en-US" altLang="zh-CN" sz="2000" dirty="0">
                <a:sym typeface="+mn-ea"/>
              </a:rPr>
              <a:t>		</a:t>
            </a:r>
            <a:r>
              <a:rPr lang="zh-CN" altLang="en-US" sz="2000" dirty="0">
                <a:sym typeface="+mn-ea"/>
              </a:rPr>
              <a:t>学士</a:t>
            </a:r>
            <a:endParaRPr lang="en-US" altLang="zh-CN" sz="2000" dirty="0"/>
          </a:p>
          <a:p>
            <a:pPr lvl="1" algn="l">
              <a:spcAft>
                <a:spcPts val="600"/>
              </a:spcAft>
            </a:pPr>
            <a:r>
              <a:rPr lang="zh-CN" altLang="en-US" sz="2000" dirty="0">
                <a:sym typeface="+mn-ea"/>
              </a:rPr>
              <a:t>深圳大学 </a:t>
            </a:r>
            <a:r>
              <a:rPr lang="en-US" altLang="zh-CN" sz="2000" dirty="0">
                <a:sym typeface="+mn-ea"/>
              </a:rPr>
              <a:t>		            </a:t>
            </a:r>
            <a:r>
              <a:rPr lang="zh-CN" altLang="en-US" sz="2000" dirty="0">
                <a:sym typeface="+mn-ea"/>
              </a:rPr>
              <a:t>人工智能 </a:t>
            </a:r>
            <a:r>
              <a:rPr lang="en-US" altLang="zh-CN" sz="2000" dirty="0">
                <a:sym typeface="+mn-ea"/>
              </a:rPr>
              <a:t>		            </a:t>
            </a:r>
            <a:r>
              <a:rPr lang="zh-CN" altLang="en-US" sz="2000" dirty="0">
                <a:sym typeface="+mn-ea"/>
              </a:rPr>
              <a:t>专业硕士研究生</a:t>
            </a:r>
            <a:r>
              <a:rPr lang="en-US" altLang="zh-CN" sz="2000" dirty="0">
                <a:sym typeface="+mn-ea"/>
              </a:rPr>
              <a:t>	</a:t>
            </a:r>
            <a:endParaRPr lang="en-US" altLang="zh-CN" sz="2000" dirty="0">
              <a:sym typeface="+mn-ea"/>
            </a:endParaRPr>
          </a:p>
          <a:p>
            <a:pPr marL="342900" lvl="0" indent="-342900" algn="l">
              <a:spcAft>
                <a:spcPts val="600"/>
              </a:spcAft>
              <a:buFont typeface="Wingdings" panose="05000000000000000000" charset="0"/>
              <a:buChar char="l"/>
            </a:pPr>
            <a:r>
              <a:rPr lang="zh-CN" altLang="en-US" sz="2800" b="1" dirty="0">
                <a:solidFill>
                  <a:srgbClr val="0070C0"/>
                </a:solidFill>
              </a:rPr>
              <a:t>技能荣誉</a:t>
            </a:r>
            <a:endParaRPr lang="en-US" altLang="zh-CN" sz="2800" b="1" dirty="0">
              <a:solidFill>
                <a:srgbClr val="0070C0"/>
              </a:solidFill>
            </a:endParaRPr>
          </a:p>
          <a:p>
            <a:pPr lvl="1" algn="just">
              <a:lnSpc>
                <a:spcPct val="120000"/>
              </a:lnSpc>
            </a:pPr>
            <a:r>
              <a:rPr lang="zh-CN" altLang="en-US" sz="2000" dirty="0">
                <a:sym typeface="+mn-ea"/>
              </a:rPr>
              <a:t>第十四届蓝桥杯广东赛区</a:t>
            </a:r>
            <a:r>
              <a:rPr lang="en-US" altLang="zh-CN" sz="2000" dirty="0">
                <a:sym typeface="+mn-ea"/>
              </a:rPr>
              <a:t>C/C++</a:t>
            </a:r>
            <a:r>
              <a:rPr lang="zh-CN" altLang="en-US" sz="2000" dirty="0">
                <a:sym typeface="+mn-ea"/>
              </a:rPr>
              <a:t>程序设计大赛</a:t>
            </a:r>
            <a:r>
              <a:rPr lang="en-US" altLang="zh-CN" sz="2000" dirty="0">
                <a:sym typeface="+mn-ea"/>
              </a:rPr>
              <a:t> B </a:t>
            </a:r>
            <a:r>
              <a:rPr lang="zh-CN" altLang="en-US" sz="2000" dirty="0">
                <a:sym typeface="+mn-ea"/>
              </a:rPr>
              <a:t>组三等奖</a:t>
            </a:r>
            <a:endParaRPr lang="en-US" altLang="zh-CN" sz="2000" dirty="0">
              <a:sym typeface="+mn-ea"/>
            </a:endParaRPr>
          </a:p>
          <a:p>
            <a:pPr lvl="1" algn="just">
              <a:lnSpc>
                <a:spcPct val="150000"/>
              </a:lnSpc>
            </a:pPr>
            <a:r>
              <a:rPr lang="zh-CN" altLang="en-US" sz="2000" dirty="0">
                <a:sym typeface="+mn-ea"/>
              </a:rPr>
              <a:t>广州大学优秀学生、优秀学生干部、一等奖学金</a:t>
            </a:r>
            <a:endParaRPr lang="zh-CN" altLang="en-US" sz="2000" dirty="0">
              <a:sym typeface="+mn-ea"/>
            </a:endParaRPr>
          </a:p>
          <a:p>
            <a:pPr lvl="1" algn="just">
              <a:lnSpc>
                <a:spcPct val="150000"/>
              </a:lnSpc>
            </a:pPr>
            <a:r>
              <a:rPr lang="zh-CN" altLang="en-US" sz="2000" dirty="0">
                <a:sym typeface="+mn-ea"/>
              </a:rPr>
              <a:t>英语四级</a:t>
            </a:r>
            <a:r>
              <a:rPr lang="en-US" altLang="zh-CN" sz="2000" dirty="0">
                <a:sym typeface="+mn-ea"/>
              </a:rPr>
              <a:t>565</a:t>
            </a:r>
            <a:r>
              <a:rPr lang="zh-CN" altLang="en-US" sz="2000" dirty="0">
                <a:sym typeface="+mn-ea"/>
              </a:rPr>
              <a:t>分、六级</a:t>
            </a:r>
            <a:r>
              <a:rPr lang="en-US" altLang="zh-CN" sz="2000" dirty="0">
                <a:sym typeface="+mn-ea"/>
              </a:rPr>
              <a:t>600</a:t>
            </a:r>
            <a:r>
              <a:rPr lang="zh-CN" altLang="en-US" sz="2000" dirty="0">
                <a:sym typeface="+mn-ea"/>
              </a:rPr>
              <a:t>分</a:t>
            </a:r>
            <a:endParaRPr lang="zh-CN" altLang="en-US" sz="2000" dirty="0">
              <a:sym typeface="+mn-ea"/>
            </a:endParaRPr>
          </a:p>
          <a:p>
            <a:pPr marL="342900" lvl="0" indent="-342900" algn="just">
              <a:lnSpc>
                <a:spcPct val="150000"/>
              </a:lnSpc>
              <a:buFont typeface="Wingdings" panose="05000000000000000000" charset="0"/>
              <a:buChar char="l"/>
            </a:pPr>
            <a:r>
              <a:rPr lang="zh-CN" altLang="en-US" sz="2800" b="1" dirty="0">
                <a:solidFill>
                  <a:srgbClr val="0070C0"/>
                </a:solidFill>
                <a:sym typeface="+mn-ea"/>
              </a:rPr>
              <a:t>兴趣爱好</a:t>
            </a:r>
            <a:endParaRPr lang="zh-CN" altLang="en-US" sz="2800" dirty="0">
              <a:solidFill>
                <a:schemeClr val="tx1"/>
              </a:solidFill>
              <a:sym typeface="+mn-ea"/>
            </a:endParaRPr>
          </a:p>
          <a:p>
            <a:pPr lvl="1" algn="just">
              <a:lnSpc>
                <a:spcPct val="150000"/>
              </a:lnSpc>
            </a:pPr>
            <a:r>
              <a:rPr lang="zh-CN" altLang="en-US" sz="2000" dirty="0">
                <a:sym typeface="+mn-ea"/>
              </a:rPr>
              <a:t>书法、篮球、游泳、跑步、摄影、</a:t>
            </a:r>
            <a:r>
              <a:rPr lang="zh-CN" altLang="en-US" sz="2000" dirty="0">
                <a:sym typeface="+mn-ea"/>
              </a:rPr>
              <a:t>手冲咖啡</a:t>
            </a:r>
            <a:endParaRPr lang="zh-CN" altLang="en-US" sz="2000" dirty="0">
              <a:sym typeface="+mn-ea"/>
            </a:endParaRPr>
          </a:p>
          <a:p>
            <a:pPr marL="0" lvl="0" indent="0" algn="just">
              <a:lnSpc>
                <a:spcPct val="150000"/>
              </a:lnSpc>
              <a:buFont typeface="Wingdings" panose="05000000000000000000" charset="0"/>
              <a:buNone/>
            </a:pPr>
            <a:endParaRPr lang="en-US" altLang="zh-CN" sz="2800" dirty="0">
              <a:solidFill>
                <a:schemeClr val="tx1"/>
              </a:solidFill>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zh-CN" altLang="en-US" sz="2800" b="1" dirty="0">
                <a:solidFill>
                  <a:srgbClr val="0070C0"/>
                </a:solidFill>
              </a:rPr>
              <a:t>论文中元件排序的</a:t>
            </a:r>
            <a:r>
              <a:rPr lang="zh-CN" altLang="en-US" sz="2800" b="1" dirty="0">
                <a:solidFill>
                  <a:srgbClr val="0070C0"/>
                </a:solidFill>
              </a:rPr>
              <a:t>思想</a:t>
            </a:r>
            <a:endParaRPr lang="zh-CN" altLang="en-US" sz="2800" b="1" dirty="0">
              <a:solidFill>
                <a:srgbClr val="0070C0"/>
              </a:solidFill>
            </a:endParaRPr>
          </a:p>
        </p:txBody>
      </p:sp>
      <p:sp>
        <p:nvSpPr>
          <p:cNvPr id="10" name="文本框 9"/>
          <p:cNvSpPr txBox="1"/>
          <p:nvPr/>
        </p:nvSpPr>
        <p:spPr>
          <a:xfrm>
            <a:off x="609600" y="1854200"/>
            <a:ext cx="4728210" cy="4636135"/>
          </a:xfrm>
          <a:prstGeom prst="rect">
            <a:avLst/>
          </a:prstGeom>
          <a:noFill/>
        </p:spPr>
        <p:txBody>
          <a:bodyPr wrap="square" rtlCol="0">
            <a:noAutofit/>
          </a:bodyPr>
          <a:p>
            <a:pPr algn="just">
              <a:lnSpc>
                <a:spcPct val="150000"/>
              </a:lnSpc>
            </a:pPr>
            <a:r>
              <a:rPr>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Tetris算法的论文中，使用权重 width_factor，可以使得较宽的单元在进行详细放置排序时会被赋予更高的优先级。</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 </a:t>
            </a: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这样做的目的是在放置过程中优先处理宽的单元，确保在行或列中为这些大单元保留足够的空间，避免由于空间不足而无法合理放置。</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756910" y="1726565"/>
            <a:ext cx="5710555" cy="4373245"/>
          </a:xfrm>
          <a:prstGeom prst="rect">
            <a:avLst/>
          </a:prstGeom>
          <a:ln w="12700" cmpd="sng">
            <a:solidFill>
              <a:schemeClr val="accent1">
                <a:shade val="50000"/>
              </a:schemeClr>
            </a:solidFill>
            <a:prstDash val="soli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zh-CN" altLang="en-US" sz="2800" b="1" dirty="0">
                <a:solidFill>
                  <a:srgbClr val="0070C0"/>
                </a:solidFill>
              </a:rPr>
              <a:t>论文中元件排序的</a:t>
            </a:r>
            <a:r>
              <a:rPr lang="zh-CN" altLang="en-US" sz="2800" b="1" dirty="0">
                <a:solidFill>
                  <a:srgbClr val="0070C0"/>
                </a:solidFill>
              </a:rPr>
              <a:t>思想</a:t>
            </a:r>
            <a:endParaRPr lang="zh-CN" altLang="en-US" sz="2800" b="1" dirty="0">
              <a:solidFill>
                <a:srgbClr val="0070C0"/>
              </a:solidFill>
            </a:endParaRPr>
          </a:p>
        </p:txBody>
      </p:sp>
      <p:sp>
        <p:nvSpPr>
          <p:cNvPr id="10" name="文本框 9"/>
          <p:cNvSpPr txBox="1"/>
          <p:nvPr/>
        </p:nvSpPr>
        <p:spPr>
          <a:xfrm>
            <a:off x="635635" y="4280535"/>
            <a:ext cx="5255260" cy="2175510"/>
          </a:xfrm>
          <a:prstGeom prst="rect">
            <a:avLst/>
          </a:prstGeom>
          <a:noFill/>
        </p:spPr>
        <p:txBody>
          <a:bodyPr wrap="square" rtlCol="0">
            <a:noAutofit/>
          </a:bodyPr>
          <a:p>
            <a:pPr algn="just">
              <a:lnSpc>
                <a:spcPct val="150000"/>
              </a:lnSpc>
            </a:pPr>
            <a:r>
              <a:rPr>
                <a:latin typeface="微软雅黑" panose="020B0503020204020204" pitchFamily="34" charset="-122"/>
                <a:ea typeface="微软雅黑" panose="020B0503020204020204" pitchFamily="34" charset="-122"/>
                <a:cs typeface="微软雅黑" panose="020B0503020204020204" pitchFamily="34" charset="-122"/>
              </a:rPr>
              <a:t>    根据论文的介绍，如果利用率非常高（大于0.93），建议将 width_factor 设置为1.0；如果利用率较低（小于0.9），则可以将 width_factor</a:t>
            </a:r>
            <a:r>
              <a:rPr lang="en-US">
                <a:latin typeface="微软雅黑" panose="020B0503020204020204" pitchFamily="34" charset="-122"/>
                <a:ea typeface="微软雅黑" panose="020B0503020204020204" pitchFamily="34" charset="-122"/>
                <a:cs typeface="微软雅黑" panose="020B0503020204020204" pitchFamily="34" charset="-122"/>
              </a:rPr>
              <a:t> </a:t>
            </a:r>
            <a:r>
              <a:rPr>
                <a:latin typeface="微软雅黑" panose="020B0503020204020204" pitchFamily="34" charset="-122"/>
                <a:ea typeface="微软雅黑" panose="020B0503020204020204" pitchFamily="34" charset="-122"/>
                <a:cs typeface="微软雅黑" panose="020B0503020204020204" pitchFamily="34" charset="-122"/>
              </a:rPr>
              <a:t>设置为较低的值，例如0.2。</a:t>
            </a:r>
            <a:endParaRPr>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09600" y="1957705"/>
            <a:ext cx="5280660" cy="2075180"/>
          </a:xfrm>
          <a:prstGeom prst="rect">
            <a:avLst/>
          </a:prstGeom>
          <a:ln w="12700" cmpd="sng">
            <a:solidFill>
              <a:schemeClr val="accent1">
                <a:shade val="50000"/>
              </a:schemeClr>
            </a:solidFill>
            <a:prstDash val="solid"/>
          </a:ln>
        </p:spPr>
      </p:pic>
      <p:sp>
        <p:nvSpPr>
          <p:cNvPr id="6" name="内容占位符 2"/>
          <p:cNvSpPr>
            <a:spLocks noGrp="1"/>
          </p:cNvSpPr>
          <p:nvPr/>
        </p:nvSpPr>
        <p:spPr>
          <a:xfrm>
            <a:off x="8192135" y="1196975"/>
            <a:ext cx="2361565"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pic>
        <p:nvPicPr>
          <p:cNvPr id="7" name="图片 6" descr="Tetris算法流程图"/>
          <p:cNvPicPr>
            <a:picLocks noChangeAspect="1"/>
          </p:cNvPicPr>
          <p:nvPr/>
        </p:nvPicPr>
        <p:blipFill>
          <a:blip r:embed="rId2"/>
          <a:stretch>
            <a:fillRect/>
          </a:stretch>
        </p:blipFill>
        <p:spPr>
          <a:xfrm>
            <a:off x="8331835" y="1878330"/>
            <a:ext cx="2449830" cy="46901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en-US" altLang="zh-CN" sz="2800" b="1" dirty="0">
                <a:solidFill>
                  <a:srgbClr val="0070C0"/>
                </a:solidFill>
              </a:rPr>
              <a:t>Tetris</a:t>
            </a:r>
            <a:r>
              <a:rPr lang="zh-CN" altLang="en-US" sz="2800" b="1" dirty="0">
                <a:solidFill>
                  <a:srgbClr val="0070C0"/>
                </a:solidFill>
              </a:rPr>
              <a:t>算法主要</a:t>
            </a:r>
            <a:r>
              <a:rPr lang="zh-CN" altLang="en-US" sz="2800" b="1" dirty="0">
                <a:solidFill>
                  <a:srgbClr val="0070C0"/>
                </a:solidFill>
              </a:rPr>
              <a:t>步骤</a:t>
            </a:r>
            <a:endParaRPr lang="zh-CN" altLang="en-US" sz="2800" b="1" dirty="0">
              <a:solidFill>
                <a:srgbClr val="0070C0"/>
              </a:solidFill>
            </a:endParaRPr>
          </a:p>
        </p:txBody>
      </p:sp>
      <p:sp>
        <p:nvSpPr>
          <p:cNvPr id="10" name="文本框 9"/>
          <p:cNvSpPr txBox="1"/>
          <p:nvPr/>
        </p:nvSpPr>
        <p:spPr>
          <a:xfrm>
            <a:off x="138430" y="1813560"/>
            <a:ext cx="10710545" cy="3524250"/>
          </a:xfrm>
          <a:prstGeom prst="rect">
            <a:avLst/>
          </a:prstGeom>
          <a:noFill/>
        </p:spPr>
        <p:txBody>
          <a:bodyPr wrap="square" rtlCol="0">
            <a:noAutofit/>
          </a:bodyPr>
          <a:p>
            <a:pPr lvl="1">
              <a:lnSpc>
                <a:spcPct val="150000"/>
              </a:lnSpc>
            </a:pPr>
            <a:r>
              <a:rPr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候选空间选取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：首先对所有单元按照横坐标顺序进行排列，按顺序在每一行选取最左端的一个空白区域作为候选空间。</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单元放置</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：对于每个单元，在所有候选空间中挑出最近的一个，并将该单元放入。在放置逻辑单元后，更新已占用的格子信息，标记相应的格子为已占用状态。逐个放置剩余的单元，直到所有单元都被放置。	</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修改</a:t>
            </a:r>
            <a:r>
              <a:rPr lang="en-US" altLang="zh-CN" sz="2800" b="1" dirty="0">
                <a:solidFill>
                  <a:srgbClr val="0070C0"/>
                </a:solidFill>
              </a:rPr>
              <a:t>pickAndSortMovableInstList</a:t>
            </a:r>
            <a:r>
              <a:rPr lang="zh-CN" altLang="en-US" sz="2800" b="1" dirty="0">
                <a:solidFill>
                  <a:srgbClr val="0070C0"/>
                </a:solidFill>
              </a:rPr>
              <a:t>函数</a:t>
            </a:r>
            <a:endParaRPr lang="zh-CN" altLang="en-US" sz="2800" b="1" dirty="0">
              <a:solidFill>
                <a:srgbClr val="0070C0"/>
              </a:solidFill>
            </a:endParaRPr>
          </a:p>
        </p:txBody>
      </p:sp>
      <p:pic>
        <p:nvPicPr>
          <p:cNvPr id="5" name="图片 4"/>
          <p:cNvPicPr>
            <a:picLocks noChangeAspect="1"/>
          </p:cNvPicPr>
          <p:nvPr/>
        </p:nvPicPr>
        <p:blipFill>
          <a:blip r:embed="rId1"/>
          <a:stretch>
            <a:fillRect/>
          </a:stretch>
        </p:blipFill>
        <p:spPr>
          <a:xfrm>
            <a:off x="848995" y="1931035"/>
            <a:ext cx="10494645" cy="44919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773930" cy="616585"/>
          </a:xfrm>
        </p:spPr>
        <p:txBody>
          <a:bodyPr/>
          <a:lstStyle/>
          <a:p>
            <a:pPr>
              <a:spcAft>
                <a:spcPts val="600"/>
              </a:spcAft>
            </a:pPr>
            <a:r>
              <a:rPr lang="zh-CN" altLang="en-US" sz="2800" b="1" dirty="0">
                <a:solidFill>
                  <a:srgbClr val="0070C0"/>
                </a:solidFill>
              </a:rPr>
              <a:t>修改</a:t>
            </a:r>
            <a:r>
              <a:rPr lang="en-US" altLang="zh-CN" sz="2800" b="1" dirty="0">
                <a:solidFill>
                  <a:srgbClr val="0070C0"/>
                </a:solidFill>
              </a:rPr>
              <a:t>runLegalization</a:t>
            </a:r>
            <a:r>
              <a:rPr lang="zh-CN" altLang="en-US" sz="2800" b="1" dirty="0">
                <a:solidFill>
                  <a:srgbClr val="0070C0"/>
                </a:solidFill>
              </a:rPr>
              <a:t>函数</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492125" y="1957705"/>
            <a:ext cx="5008880" cy="4062095"/>
          </a:xfrm>
          <a:prstGeom prst="rect">
            <a:avLst/>
          </a:prstGeom>
        </p:spPr>
      </p:pic>
      <p:pic>
        <p:nvPicPr>
          <p:cNvPr id="6" name="图片 5"/>
          <p:cNvPicPr>
            <a:picLocks noChangeAspect="1"/>
          </p:cNvPicPr>
          <p:nvPr/>
        </p:nvPicPr>
        <p:blipFill>
          <a:blip r:embed="rId2"/>
          <a:stretch>
            <a:fillRect/>
          </a:stretch>
        </p:blipFill>
        <p:spPr>
          <a:xfrm>
            <a:off x="5756910" y="1682750"/>
            <a:ext cx="6087745" cy="46710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693420" y="2040255"/>
            <a:ext cx="10804525" cy="35140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5" name="图片 4"/>
          <p:cNvPicPr>
            <a:picLocks noChangeAspect="1"/>
          </p:cNvPicPr>
          <p:nvPr/>
        </p:nvPicPr>
        <p:blipFill>
          <a:blip r:embed="rId1"/>
          <a:stretch>
            <a:fillRect/>
          </a:stretch>
        </p:blipFill>
        <p:spPr>
          <a:xfrm>
            <a:off x="724535" y="2087245"/>
            <a:ext cx="10728960" cy="35096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zh-CN" altLang="en-US" dirty="0"/>
          </a:p>
        </p:txBody>
      </p:sp>
      <p:sp>
        <p:nvSpPr>
          <p:cNvPr id="4" name="文本框 3"/>
          <p:cNvSpPr txBox="1"/>
          <p:nvPr/>
        </p:nvSpPr>
        <p:spPr>
          <a:xfrm>
            <a:off x="870585" y="1647825"/>
            <a:ext cx="10029190" cy="5045075"/>
          </a:xfrm>
          <a:prstGeom prst="rect">
            <a:avLst/>
          </a:prstGeom>
          <a:noFill/>
        </p:spPr>
        <p:txBody>
          <a:bodyPr wrap="square" rtlCol="0">
            <a:noAutofit/>
          </a:bodyPr>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有不懂的地方要多向身边的人请教（</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git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third_party</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run iEDA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uart.v</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学会使用搜索引擎解决问题（</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Google√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百度</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再小的问题，也要先尝试自己去解决，解决问题的同时可以顺便学会</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很多知识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编写代码的能力有待提高，要多去接触工程的代码架构，摒弃一个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cpp</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走天下的</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思想</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Debug</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能力有待增强，要学会去看命令行输出的</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报错信息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大作业的代码写得比较冗余，对问题抽象得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还不够好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开学之后继续学习，开始着手准备</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精英</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挑战赛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感兴趣的</a:t>
            </a:r>
            <a:r>
              <a:rPr lang="zh-CN" altLang="en-US" dirty="0"/>
              <a:t>内容</a:t>
            </a:r>
            <a:endParaRPr lang="zh-CN" altLang="en-US" dirty="0"/>
          </a:p>
        </p:txBody>
      </p:sp>
      <p:sp>
        <p:nvSpPr>
          <p:cNvPr id="4" name="文本框 3"/>
          <p:cNvSpPr txBox="1"/>
          <p:nvPr/>
        </p:nvSpPr>
        <p:spPr>
          <a:xfrm>
            <a:off x="870585" y="1317625"/>
            <a:ext cx="7162800" cy="5045075"/>
          </a:xfrm>
          <a:prstGeom prst="rect">
            <a:avLst/>
          </a:prstGeom>
          <a:noFill/>
        </p:spPr>
        <p:txBody>
          <a:bodyPr wrap="square" rtlCol="0">
            <a:noAutofit/>
          </a:bodyPr>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布线：全局布线、详细</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布线</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布局：全局布局、合法化、详细布局</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AiEDA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：希望接触到和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相关的内容，</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与时俱进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希望能提高自己的工程能力、</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编码能力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buFont typeface="Wingdings" panose="05000000000000000000" charset="0"/>
              <a:buNone/>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57845" y="4596004"/>
            <a:ext cx="2676309" cy="1323439"/>
          </a:xfrm>
          <a:prstGeom prst="rect">
            <a:avLst/>
          </a:prstGeom>
          <a:noFill/>
        </p:spPr>
        <p:txBody>
          <a:bodyPr wrap="none" rtlCol="0">
            <a:spAutoFit/>
          </a:bodyPr>
          <a:lstStyle/>
          <a:p>
            <a:pPr algn="ctr"/>
            <a:r>
              <a:rPr kumimoji="1" lang="en-US" altLang="zh-CN" sz="4400" b="1" dirty="0">
                <a:solidFill>
                  <a:schemeClr val="accent1">
                    <a:lumMod val="75000"/>
                  </a:schemeClr>
                </a:solidFill>
                <a:latin typeface="微软雅黑" panose="020B0503020204020204" pitchFamily="34" charset="-122"/>
                <a:ea typeface="微软雅黑" panose="020B0503020204020204" pitchFamily="34" charset="-122"/>
              </a:rPr>
              <a:t>OSCC</a:t>
            </a:r>
            <a:endParaRPr kumimoji="1"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a:p>
            <a:pPr algn="ctr"/>
            <a:r>
              <a:rPr kumimoji="1" lang="en-US" altLang="zh-CN" sz="3600" b="1" dirty="0" err="1">
                <a:solidFill>
                  <a:srgbClr val="C00000"/>
                </a:solidFill>
                <a:latin typeface="微软雅黑" panose="020B0503020204020204" pitchFamily="34" charset="-122"/>
                <a:ea typeface="微软雅黑" panose="020B0503020204020204" pitchFamily="34" charset="-122"/>
              </a:rPr>
              <a:t>iEDA</a:t>
            </a:r>
            <a:r>
              <a:rPr kumimoji="1" lang="zh-CN" altLang="en-US" sz="3600" b="1" dirty="0">
                <a:latin typeface="微软雅黑" panose="020B0503020204020204" pitchFamily="34" charset="-122"/>
                <a:ea typeface="微软雅黑" panose="020B0503020204020204" pitchFamily="34" charset="-122"/>
              </a:rPr>
              <a:t>课题组</a:t>
            </a:r>
            <a:endParaRPr kumimoji="1" lang="zh-CN" altLang="en-US" sz="3200"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540992" y="2320197"/>
            <a:ext cx="4906440" cy="1747706"/>
            <a:chOff x="375498" y="4757111"/>
            <a:chExt cx="4906440" cy="1747706"/>
          </a:xfrm>
        </p:grpSpPr>
        <p:sp>
          <p:nvSpPr>
            <p:cNvPr id="4" name="文本框 3"/>
            <p:cNvSpPr txBox="1"/>
            <p:nvPr/>
          </p:nvSpPr>
          <p:spPr>
            <a:xfrm>
              <a:off x="375498" y="4757111"/>
              <a:ext cx="4906440" cy="1200329"/>
            </a:xfrm>
            <a:prstGeom prst="rect">
              <a:avLst/>
            </a:prstGeom>
            <a:noFill/>
          </p:spPr>
          <p:txBody>
            <a:bodyPr wrap="square" rtlCol="0">
              <a:spAutoFit/>
            </a:bodyPr>
            <a:lstStyle/>
            <a:p>
              <a:pPr algn="ctr"/>
              <a:r>
                <a:rPr lang="zh-CN" altLang="en-US" sz="7200" dirty="0">
                  <a:solidFill>
                    <a:srgbClr val="0070C0"/>
                  </a:solidFill>
                  <a:latin typeface="华康俪金黑W8(P)" panose="020B0800000000000000" pitchFamily="34" charset="-122"/>
                  <a:ea typeface="华康俪金黑W8(P)" panose="020B0800000000000000" pitchFamily="34" charset="-122"/>
                </a:rPr>
                <a:t>感谢聆听</a:t>
              </a:r>
              <a:endParaRPr lang="zh-CN" altLang="en-US" sz="7200" dirty="0">
                <a:solidFill>
                  <a:srgbClr val="0070C0"/>
                </a:solidFill>
                <a:latin typeface="华康俪金黑W8(P)" panose="020B0800000000000000" pitchFamily="34" charset="-122"/>
                <a:ea typeface="华康俪金黑W8(P)" panose="020B0800000000000000" pitchFamily="34" charset="-122"/>
              </a:endParaRPr>
            </a:p>
          </p:txBody>
        </p:sp>
        <p:sp>
          <p:nvSpPr>
            <p:cNvPr id="7" name="文本框 6"/>
            <p:cNvSpPr txBox="1"/>
            <p:nvPr/>
          </p:nvSpPr>
          <p:spPr>
            <a:xfrm>
              <a:off x="375498" y="5981597"/>
              <a:ext cx="4906440" cy="523220"/>
            </a:xfrm>
            <a:prstGeom prst="rect">
              <a:avLst/>
            </a:prstGeom>
            <a:noFill/>
          </p:spPr>
          <p:txBody>
            <a:bodyPr wrap="square" rtlCol="0">
              <a:spAutoFit/>
            </a:bodyPr>
            <a:lstStyle/>
            <a:p>
              <a:pPr algn="ctr"/>
              <a:r>
                <a:rPr lang="en-US" altLang="zh-CN" sz="2800" dirty="0">
                  <a:solidFill>
                    <a:srgbClr val="0070C0"/>
                  </a:solidFill>
                  <a:latin typeface="华康俪金黑W8(P)" panose="020B0800000000000000" pitchFamily="34" charset="-122"/>
                  <a:ea typeface="华康俪金黑W8(P)" panose="020B0800000000000000" pitchFamily="34" charset="-122"/>
                </a:rPr>
                <a:t>Thanks for your attention</a:t>
              </a:r>
              <a:endParaRPr lang="zh-CN" altLang="en-US" sz="2800" dirty="0">
                <a:solidFill>
                  <a:srgbClr val="0070C0"/>
                </a:solidFill>
                <a:latin typeface="华康俪金黑W8(P)" panose="020B0800000000000000" pitchFamily="34" charset="-122"/>
                <a:ea typeface="华康俪金黑W8(P)" panose="020B0800000000000000" pitchFamily="34" charset="-122"/>
              </a:endParaRPr>
            </a:p>
          </p:txBody>
        </p:sp>
        <p:cxnSp>
          <p:nvCxnSpPr>
            <p:cNvPr id="11" name="直接连接符 9"/>
            <p:cNvCxnSpPr/>
            <p:nvPr/>
          </p:nvCxnSpPr>
          <p:spPr>
            <a:xfrm>
              <a:off x="698546" y="5933282"/>
              <a:ext cx="4198144" cy="241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学习内容</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rPr>
              <a:t>工具学习</a:t>
            </a:r>
            <a:endParaRPr lang="en-US" altLang="zh-CN" sz="2800" b="1" dirty="0"/>
          </a:p>
          <a:p>
            <a:pPr lvl="1">
              <a:spcAft>
                <a:spcPts val="600"/>
              </a:spcAft>
            </a:pPr>
            <a:r>
              <a:rPr lang="en-US" altLang="zh-CN" sz="2400" dirty="0"/>
              <a:t>CMake</a:t>
            </a:r>
            <a:r>
              <a:rPr lang="zh-CN" altLang="en-US" sz="2400" dirty="0"/>
              <a:t>、</a:t>
            </a:r>
            <a:r>
              <a:rPr lang="en-US" altLang="zh-CN" sz="2400" dirty="0"/>
              <a:t>Doxygen</a:t>
            </a:r>
            <a:r>
              <a:rPr lang="zh-CN" altLang="en-US" sz="2400" dirty="0"/>
              <a:t>、</a:t>
            </a:r>
            <a:r>
              <a:rPr lang="en-US" altLang="zh-CN" sz="2400" dirty="0"/>
              <a:t>Google Test</a:t>
            </a:r>
            <a:endParaRPr lang="en-US" altLang="zh-CN" sz="2400" dirty="0"/>
          </a:p>
          <a:p>
            <a:pPr lvl="1">
              <a:spcAft>
                <a:spcPts val="600"/>
              </a:spcAft>
            </a:pPr>
            <a:r>
              <a:rPr lang="en-US" altLang="zh-CN" sz="2400" dirty="0"/>
              <a:t>Linux</a:t>
            </a:r>
            <a:r>
              <a:rPr lang="zh-CN" altLang="en-US" sz="2400" dirty="0"/>
              <a:t>、</a:t>
            </a:r>
            <a:r>
              <a:rPr lang="en-US" altLang="zh-CN" sz="2400" dirty="0"/>
              <a:t>Git</a:t>
            </a:r>
            <a:r>
              <a:rPr lang="zh-CN" altLang="en-US" sz="2400" dirty="0"/>
              <a:t>、</a:t>
            </a:r>
            <a:r>
              <a:rPr lang="en-US" altLang="zh-CN" sz="2400" dirty="0"/>
              <a:t>VS</a:t>
            </a:r>
            <a:r>
              <a:rPr lang="en-US" altLang="zh-CN" sz="2400" dirty="0"/>
              <a:t>Code</a:t>
            </a:r>
            <a:endParaRPr lang="en-US" altLang="zh-CN" sz="2400" dirty="0"/>
          </a:p>
          <a:p>
            <a:pPr>
              <a:spcAft>
                <a:spcPts val="600"/>
              </a:spcAft>
            </a:pPr>
            <a:r>
              <a:rPr lang="en-US" altLang="zh-CN" sz="2800" b="1" dirty="0">
                <a:solidFill>
                  <a:srgbClr val="0070C0"/>
                </a:solidFill>
              </a:rPr>
              <a:t>C++</a:t>
            </a:r>
            <a:r>
              <a:rPr lang="zh-CN" altLang="en-US" sz="2800" b="1" dirty="0">
                <a:solidFill>
                  <a:srgbClr val="0070C0"/>
                </a:solidFill>
              </a:rPr>
              <a:t>基础和进阶</a:t>
            </a:r>
            <a:endParaRPr lang="en-US" altLang="zh-CN" sz="2800" b="1" dirty="0"/>
          </a:p>
          <a:p>
            <a:pPr lvl="1">
              <a:spcAft>
                <a:spcPts val="600"/>
              </a:spcAft>
            </a:pPr>
            <a:r>
              <a:rPr lang="zh-CN" altLang="en-US" sz="2400" dirty="0"/>
              <a:t>阅读《</a:t>
            </a:r>
            <a:r>
              <a:rPr lang="en-US" altLang="zh-CN" sz="2400" dirty="0"/>
              <a:t>C++ Primer Plus</a:t>
            </a:r>
            <a:r>
              <a:rPr lang="zh-CN" altLang="en-US" sz="2400" dirty="0"/>
              <a:t>》和《现代</a:t>
            </a:r>
            <a:r>
              <a:rPr lang="en-US" altLang="zh-CN" sz="2400" dirty="0"/>
              <a:t>C++</a:t>
            </a:r>
            <a:r>
              <a:rPr lang="zh-CN" altLang="en-US" sz="2400" dirty="0"/>
              <a:t>教程》并做读书笔记</a:t>
            </a:r>
            <a:endParaRPr lang="en-US" altLang="zh-CN" sz="2400" dirty="0"/>
          </a:p>
          <a:p>
            <a:pPr lvl="1">
              <a:spcAft>
                <a:spcPts val="600"/>
              </a:spcAft>
            </a:pPr>
            <a:r>
              <a:rPr lang="zh-CN" altLang="en-US" sz="2400" dirty="0">
                <a:solidFill>
                  <a:schemeClr val="tx1"/>
                </a:solidFill>
              </a:rPr>
              <a:t>完成课后习题，动手敲代码</a:t>
            </a:r>
            <a:endParaRPr lang="en-US" altLang="zh-CN" sz="2400" dirty="0">
              <a:solidFill>
                <a:schemeClr val="tx1"/>
              </a:solidFill>
            </a:endParaRPr>
          </a:p>
          <a:p>
            <a:pPr>
              <a:spcAft>
                <a:spcPts val="600"/>
              </a:spcAft>
            </a:pPr>
            <a:r>
              <a:rPr lang="zh-CN" altLang="en-US" sz="2800" b="1" dirty="0">
                <a:solidFill>
                  <a:srgbClr val="0070C0"/>
                </a:solidFill>
              </a:rPr>
              <a:t>完成寻路算法大作业</a:t>
            </a:r>
            <a:endParaRPr lang="en-US" altLang="zh-CN" sz="2800" b="1" dirty="0"/>
          </a:p>
          <a:p>
            <a:pPr lvl="1">
              <a:spcAft>
                <a:spcPts val="600"/>
              </a:spcAft>
            </a:pPr>
            <a:r>
              <a:rPr lang="zh-CN" altLang="en-US" sz="2400" dirty="0"/>
              <a:t>实现</a:t>
            </a:r>
            <a:r>
              <a:rPr lang="en-US" altLang="zh-CN" sz="2400" dirty="0"/>
              <a:t>A*</a:t>
            </a:r>
            <a:r>
              <a:rPr lang="zh-CN" altLang="en-US" sz="2400" dirty="0"/>
              <a:t>算法</a:t>
            </a:r>
            <a:endParaRPr lang="zh-CN" altLang="en-US" sz="2400" dirty="0"/>
          </a:p>
          <a:p>
            <a:pPr lvl="1">
              <a:spcAft>
                <a:spcPts val="600"/>
              </a:spcAft>
            </a:pPr>
            <a:r>
              <a:rPr lang="zh-CN" altLang="en-US" sz="2400" dirty="0"/>
              <a:t>将算法部署到</a:t>
            </a:r>
            <a:r>
              <a:rPr lang="en-US" altLang="zh-CN" sz="2400" dirty="0"/>
              <a:t>C++</a:t>
            </a:r>
            <a:r>
              <a:rPr lang="zh-CN" altLang="en-US" sz="2400" dirty="0"/>
              <a:t>工程模板中，并</a:t>
            </a:r>
            <a:r>
              <a:rPr lang="zh-CN" altLang="en-US" sz="2400" dirty="0"/>
              <a:t>编写CMakeLists.txt，Google Test单元测试，使用DoxyGen注释</a:t>
            </a:r>
            <a:endParaRPr lang="zh-CN" altLang="en-US" sz="2400" dirty="0"/>
          </a:p>
          <a:p>
            <a:pPr marL="344170" lvl="1" indent="0">
              <a:spcAft>
                <a:spcPts val="600"/>
              </a:spcAft>
              <a:buNone/>
            </a:pPr>
            <a:endParaRPr lang="zh-CN" altLang="en-US" sz="24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学习笔记</a:t>
            </a:r>
            <a:endParaRPr lang="en-US" altLang="zh-CN" dirty="0"/>
          </a:p>
        </p:txBody>
      </p:sp>
      <p:pic>
        <p:nvPicPr>
          <p:cNvPr id="8" name="图片 7"/>
          <p:cNvPicPr>
            <a:picLocks noChangeAspect="1"/>
          </p:cNvPicPr>
          <p:nvPr/>
        </p:nvPicPr>
        <p:blipFill>
          <a:blip r:embed="rId1"/>
          <a:stretch>
            <a:fillRect/>
          </a:stretch>
        </p:blipFill>
        <p:spPr>
          <a:xfrm>
            <a:off x="540385" y="1052830"/>
            <a:ext cx="2880000" cy="5167059"/>
          </a:xfrm>
          <a:prstGeom prst="rect">
            <a:avLst/>
          </a:prstGeom>
          <a:ln w="12700" cmpd="sng">
            <a:solidFill>
              <a:schemeClr val="accent1">
                <a:shade val="50000"/>
              </a:schemeClr>
            </a:solidFill>
            <a:prstDash val="solid"/>
          </a:ln>
        </p:spPr>
      </p:pic>
      <p:pic>
        <p:nvPicPr>
          <p:cNvPr id="9" name="图片 8"/>
          <p:cNvPicPr>
            <a:picLocks noChangeAspect="1"/>
          </p:cNvPicPr>
          <p:nvPr/>
        </p:nvPicPr>
        <p:blipFill>
          <a:blip r:embed="rId2"/>
          <a:stretch>
            <a:fillRect/>
          </a:stretch>
        </p:blipFill>
        <p:spPr>
          <a:xfrm>
            <a:off x="3994785" y="1851025"/>
            <a:ext cx="7707630" cy="3764915"/>
          </a:xfrm>
          <a:prstGeom prst="rect">
            <a:avLst/>
          </a:prstGeom>
          <a:ln w="12700" cmpd="sng">
            <a:solidFill>
              <a:schemeClr val="accent1">
                <a:shade val="50000"/>
              </a:schemeClr>
            </a:solidFill>
            <a:prstDash val="soli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r>
              <a:rPr lang="zh-CN" altLang="en-US" dirty="0"/>
              <a:t>完成情况</a:t>
            </a:r>
            <a:endParaRPr lang="zh-CN" altLang="en-US" dirty="0"/>
          </a:p>
        </p:txBody>
      </p:sp>
      <p:pic>
        <p:nvPicPr>
          <p:cNvPr id="3" name="图片 2"/>
          <p:cNvPicPr>
            <a:picLocks noChangeAspect="1"/>
          </p:cNvPicPr>
          <p:nvPr/>
        </p:nvPicPr>
        <p:blipFill>
          <a:blip r:embed="rId1"/>
          <a:stretch>
            <a:fillRect/>
          </a:stretch>
        </p:blipFill>
        <p:spPr>
          <a:xfrm>
            <a:off x="181610" y="2282190"/>
            <a:ext cx="1440000" cy="2292694"/>
          </a:xfrm>
          <a:prstGeom prst="rect">
            <a:avLst/>
          </a:prstGeom>
          <a:ln w="12700" cmpd="sng">
            <a:solidFill>
              <a:schemeClr val="accent1">
                <a:shade val="50000"/>
              </a:schemeClr>
            </a:solidFill>
            <a:prstDash val="solid"/>
          </a:ln>
        </p:spPr>
      </p:pic>
      <p:pic>
        <p:nvPicPr>
          <p:cNvPr id="4" name="图片 3"/>
          <p:cNvPicPr>
            <a:picLocks noChangeAspect="1"/>
          </p:cNvPicPr>
          <p:nvPr/>
        </p:nvPicPr>
        <p:blipFill>
          <a:blip r:embed="rId2"/>
          <a:stretch>
            <a:fillRect/>
          </a:stretch>
        </p:blipFill>
        <p:spPr>
          <a:xfrm>
            <a:off x="1909445" y="2191385"/>
            <a:ext cx="1440000" cy="2475347"/>
          </a:xfrm>
          <a:prstGeom prst="rect">
            <a:avLst/>
          </a:prstGeom>
          <a:ln w="12700" cmpd="sng">
            <a:solidFill>
              <a:schemeClr val="accent1">
                <a:shade val="50000"/>
              </a:schemeClr>
            </a:solidFill>
            <a:prstDash val="solid"/>
          </a:ln>
        </p:spPr>
      </p:pic>
      <p:pic>
        <p:nvPicPr>
          <p:cNvPr id="5" name="图片 4"/>
          <p:cNvPicPr>
            <a:picLocks noChangeAspect="1"/>
          </p:cNvPicPr>
          <p:nvPr/>
        </p:nvPicPr>
        <p:blipFill>
          <a:blip r:embed="rId3"/>
          <a:stretch>
            <a:fillRect/>
          </a:stretch>
        </p:blipFill>
        <p:spPr>
          <a:xfrm>
            <a:off x="3637280" y="2562860"/>
            <a:ext cx="1440000" cy="1732157"/>
          </a:xfrm>
          <a:prstGeom prst="rect">
            <a:avLst/>
          </a:prstGeom>
          <a:ln w="12700" cmpd="sng">
            <a:solidFill>
              <a:schemeClr val="accent1">
                <a:shade val="50000"/>
              </a:schemeClr>
            </a:solidFill>
            <a:prstDash val="solid"/>
          </a:ln>
        </p:spPr>
      </p:pic>
      <p:pic>
        <p:nvPicPr>
          <p:cNvPr id="6" name="图片 5"/>
          <p:cNvPicPr>
            <a:picLocks noChangeAspect="1"/>
          </p:cNvPicPr>
          <p:nvPr/>
        </p:nvPicPr>
        <p:blipFill>
          <a:blip r:embed="rId4"/>
          <a:stretch>
            <a:fillRect/>
          </a:stretch>
        </p:blipFill>
        <p:spPr>
          <a:xfrm>
            <a:off x="5365115" y="2138045"/>
            <a:ext cx="1440000" cy="2443892"/>
          </a:xfrm>
          <a:prstGeom prst="rect">
            <a:avLst/>
          </a:prstGeom>
          <a:ln w="12700" cmpd="sng">
            <a:solidFill>
              <a:schemeClr val="accent1">
                <a:shade val="50000"/>
              </a:schemeClr>
            </a:solidFill>
            <a:prstDash val="solid"/>
          </a:ln>
        </p:spPr>
      </p:pic>
      <p:pic>
        <p:nvPicPr>
          <p:cNvPr id="7" name="图片 6"/>
          <p:cNvPicPr>
            <a:picLocks noChangeAspect="1"/>
          </p:cNvPicPr>
          <p:nvPr/>
        </p:nvPicPr>
        <p:blipFill>
          <a:blip r:embed="rId5"/>
          <a:stretch>
            <a:fillRect/>
          </a:stretch>
        </p:blipFill>
        <p:spPr>
          <a:xfrm>
            <a:off x="7092950" y="2106930"/>
            <a:ext cx="1440000" cy="2492308"/>
          </a:xfrm>
          <a:prstGeom prst="rect">
            <a:avLst/>
          </a:prstGeom>
          <a:ln w="12700" cmpd="sng">
            <a:solidFill>
              <a:schemeClr val="accent1">
                <a:shade val="50000"/>
              </a:schemeClr>
            </a:solidFill>
            <a:prstDash val="solid"/>
          </a:ln>
        </p:spPr>
      </p:pic>
      <p:pic>
        <p:nvPicPr>
          <p:cNvPr id="10" name="图片 9"/>
          <p:cNvPicPr>
            <a:picLocks noChangeAspect="1"/>
          </p:cNvPicPr>
          <p:nvPr/>
        </p:nvPicPr>
        <p:blipFill>
          <a:blip r:embed="rId6"/>
          <a:stretch>
            <a:fillRect/>
          </a:stretch>
        </p:blipFill>
        <p:spPr>
          <a:xfrm>
            <a:off x="8820785" y="2498090"/>
            <a:ext cx="1440000" cy="1724339"/>
          </a:xfrm>
          <a:prstGeom prst="rect">
            <a:avLst/>
          </a:prstGeom>
          <a:ln w="12700" cmpd="sng">
            <a:solidFill>
              <a:schemeClr val="accent1">
                <a:shade val="50000"/>
              </a:schemeClr>
            </a:solidFill>
            <a:prstDash val="solid"/>
          </a:ln>
        </p:spPr>
      </p:pic>
      <p:pic>
        <p:nvPicPr>
          <p:cNvPr id="11" name="图片 10"/>
          <p:cNvPicPr>
            <a:picLocks noChangeAspect="1"/>
          </p:cNvPicPr>
          <p:nvPr/>
        </p:nvPicPr>
        <p:blipFill>
          <a:blip r:embed="rId7"/>
          <a:stretch>
            <a:fillRect/>
          </a:stretch>
        </p:blipFill>
        <p:spPr>
          <a:xfrm>
            <a:off x="10548620" y="2651760"/>
            <a:ext cx="1440000" cy="1553722"/>
          </a:xfrm>
          <a:prstGeom prst="rect">
            <a:avLst/>
          </a:prstGeom>
          <a:ln w="12700" cmpd="sng">
            <a:solidFill>
              <a:schemeClr val="accent1">
                <a:shade val="50000"/>
              </a:schemeClr>
            </a:solidFill>
            <a:prstDash val="soli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 Primer Plus </a:t>
            </a:r>
            <a:r>
              <a:rPr lang="zh-CN" altLang="en-US" dirty="0"/>
              <a:t>掌握</a:t>
            </a:r>
            <a:r>
              <a:rPr lang="zh-CN" altLang="en-US" dirty="0"/>
              <a:t>情况</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sym typeface="+mn-ea"/>
              </a:rPr>
              <a:t>基本概念</a:t>
            </a:r>
            <a:endParaRPr lang="en-US" altLang="zh-CN" sz="2800" b="1" dirty="0"/>
          </a:p>
          <a:p>
            <a:pPr lvl="1">
              <a:spcAft>
                <a:spcPts val="600"/>
              </a:spcAft>
            </a:pPr>
            <a:r>
              <a:rPr lang="zh-CN" altLang="en-US" sz="2400" dirty="0"/>
              <a:t>重新回顾指针、引用、函数、数组、模板等知识</a:t>
            </a:r>
            <a:endParaRPr lang="en-US" altLang="zh-CN" sz="2400" dirty="0"/>
          </a:p>
          <a:p>
            <a:pPr>
              <a:spcAft>
                <a:spcPts val="600"/>
              </a:spcAft>
            </a:pPr>
            <a:r>
              <a:rPr lang="en-US" altLang="zh-CN" sz="2800" b="1" dirty="0">
                <a:solidFill>
                  <a:srgbClr val="0070C0"/>
                </a:solidFill>
              </a:rPr>
              <a:t>C++</a:t>
            </a:r>
            <a:r>
              <a:rPr lang="zh-CN" altLang="en-US" sz="2800" b="1" dirty="0">
                <a:solidFill>
                  <a:srgbClr val="0070C0"/>
                </a:solidFill>
              </a:rPr>
              <a:t>三大特性</a:t>
            </a:r>
            <a:endParaRPr lang="en-US" altLang="zh-CN" sz="2800" b="1" dirty="0"/>
          </a:p>
          <a:p>
            <a:pPr lvl="1">
              <a:spcAft>
                <a:spcPts val="600"/>
              </a:spcAft>
            </a:pPr>
            <a:r>
              <a:rPr lang="zh-CN" altLang="en-US" sz="2400" b="1" dirty="0"/>
              <a:t>封装</a:t>
            </a:r>
            <a:r>
              <a:rPr lang="zh-CN" altLang="en-US" sz="2400" dirty="0"/>
              <a:t>：将数据和函数封装成类，保护内部数据，通过公有接口暴露功能</a:t>
            </a:r>
            <a:endParaRPr lang="zh-CN" altLang="en-US" sz="2400" dirty="0"/>
          </a:p>
          <a:p>
            <a:pPr lvl="1">
              <a:spcAft>
                <a:spcPts val="600"/>
              </a:spcAft>
            </a:pPr>
            <a:r>
              <a:rPr lang="zh-CN" altLang="en-US" sz="2400" b="1" dirty="0"/>
              <a:t>继承</a:t>
            </a:r>
            <a:r>
              <a:rPr lang="zh-CN" altLang="en-US" sz="2400" dirty="0"/>
              <a:t>：允许新的类继承现有类的属性和方法，简化代码</a:t>
            </a:r>
            <a:r>
              <a:rPr lang="zh-CN" altLang="en-US" sz="2400" dirty="0"/>
              <a:t>结构</a:t>
            </a:r>
            <a:endParaRPr lang="zh-CN" altLang="en-US" sz="2400" dirty="0"/>
          </a:p>
          <a:p>
            <a:pPr lvl="1">
              <a:spcAft>
                <a:spcPts val="600"/>
              </a:spcAft>
            </a:pPr>
            <a:r>
              <a:rPr lang="zh-CN" altLang="en-US" sz="2400" b="1" dirty="0">
                <a:solidFill>
                  <a:schemeClr val="tx1"/>
                </a:solidFill>
              </a:rPr>
              <a:t>多态</a:t>
            </a:r>
            <a:r>
              <a:rPr lang="zh-CN" altLang="en-US" sz="2400" dirty="0">
                <a:solidFill>
                  <a:schemeClr val="tx1"/>
                </a:solidFill>
              </a:rPr>
              <a:t>：通过虚函数实现接口的多种具体实现，同一操作产生不同效果</a:t>
            </a:r>
            <a:endParaRPr lang="en-US" altLang="zh-CN" sz="2400" dirty="0">
              <a:solidFill>
                <a:schemeClr val="tx1"/>
              </a:solidFill>
            </a:endParaRPr>
          </a:p>
          <a:p>
            <a:pPr>
              <a:spcAft>
                <a:spcPts val="600"/>
              </a:spcAft>
            </a:pPr>
            <a:r>
              <a:rPr lang="en-US" altLang="zh-CN" sz="2800" b="1" dirty="0">
                <a:solidFill>
                  <a:srgbClr val="0070C0"/>
                </a:solidFill>
              </a:rPr>
              <a:t>C++</a:t>
            </a:r>
            <a:r>
              <a:rPr lang="zh-CN" altLang="en-US" sz="2800" b="1" dirty="0">
                <a:solidFill>
                  <a:srgbClr val="0070C0"/>
                </a:solidFill>
              </a:rPr>
              <a:t>的类设计</a:t>
            </a:r>
            <a:endParaRPr lang="en-US" altLang="zh-CN" sz="2800" b="1" dirty="0"/>
          </a:p>
          <a:p>
            <a:pPr lvl="1">
              <a:spcAft>
                <a:spcPts val="600"/>
              </a:spcAft>
            </a:pPr>
            <a:r>
              <a:rPr lang="zh-CN" altLang="en-US" sz="2400" dirty="0"/>
              <a:t>类的基本成员访问权限：</a:t>
            </a:r>
            <a:r>
              <a:rPr lang="en-US" altLang="zh-CN" sz="2400" dirty="0"/>
              <a:t>public</a:t>
            </a:r>
            <a:r>
              <a:rPr lang="zh-CN" altLang="en-US" sz="2400" dirty="0"/>
              <a:t>、</a:t>
            </a:r>
            <a:r>
              <a:rPr lang="en-US" altLang="zh-CN" sz="2400" dirty="0"/>
              <a:t>private</a:t>
            </a:r>
            <a:r>
              <a:rPr lang="zh-CN" altLang="en-US" sz="2400" dirty="0"/>
              <a:t>、</a:t>
            </a:r>
            <a:r>
              <a:rPr lang="en-US" altLang="zh-CN" sz="2400" dirty="0"/>
              <a:t>protected</a:t>
            </a:r>
            <a:endParaRPr lang="zh-CN" altLang="en-US" sz="2400" dirty="0"/>
          </a:p>
          <a:p>
            <a:pPr lvl="1">
              <a:spcAft>
                <a:spcPts val="600"/>
              </a:spcAft>
            </a:pPr>
            <a:r>
              <a:rPr lang="zh-CN" altLang="en-US" sz="2400" dirty="0"/>
              <a:t>构造函数、析构函数、复制构造函数、移动构造函数、重载赋值</a:t>
            </a:r>
            <a:r>
              <a:rPr lang="zh-CN" altLang="en-US" sz="2400" dirty="0"/>
              <a:t>操作符</a:t>
            </a:r>
            <a:endParaRPr lang="zh-CN" altLang="en-US" sz="2400" dirty="0"/>
          </a:p>
          <a:p>
            <a:pPr marL="344170" lvl="1" indent="0">
              <a:spcAft>
                <a:spcPts val="600"/>
              </a:spcAft>
              <a:buNone/>
            </a:pPr>
            <a:endParaRPr lang="zh-CN" alt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Modern C++ </a:t>
            </a:r>
            <a:r>
              <a:rPr lang="zh-CN" altLang="en-US" dirty="0"/>
              <a:t>掌握</a:t>
            </a:r>
            <a:r>
              <a:rPr lang="zh-CN" altLang="en-US" dirty="0"/>
              <a:t>情况</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sym typeface="+mn-ea"/>
              </a:rPr>
              <a:t>语言可用性的强化</a:t>
            </a:r>
            <a:endParaRPr lang="en-US" altLang="zh-CN" sz="2800" b="1" dirty="0"/>
          </a:p>
          <a:p>
            <a:pPr lvl="1">
              <a:spcAft>
                <a:spcPts val="600"/>
              </a:spcAft>
            </a:pPr>
            <a:r>
              <a:rPr lang="zh-CN" altLang="en-US" sz="2400" dirty="0"/>
              <a:t>使用</a:t>
            </a:r>
            <a:r>
              <a:rPr lang="en-US" altLang="zh-CN" sz="2400" dirty="0"/>
              <a:t>auto</a:t>
            </a:r>
            <a:r>
              <a:rPr lang="zh-CN" altLang="en-US" sz="2400" dirty="0"/>
              <a:t>和</a:t>
            </a:r>
            <a:r>
              <a:rPr lang="en-US" altLang="zh-CN" sz="2400" dirty="0"/>
              <a:t>decltype</a:t>
            </a:r>
            <a:r>
              <a:rPr lang="zh-CN" altLang="en-US" sz="2400" dirty="0"/>
              <a:t>关键字实现类型推导</a:t>
            </a:r>
            <a:endParaRPr lang="zh-CN" altLang="en-US" sz="2400" dirty="0"/>
          </a:p>
          <a:p>
            <a:pPr lvl="1">
              <a:spcAft>
                <a:spcPts val="600"/>
              </a:spcAft>
            </a:pPr>
            <a:r>
              <a:rPr lang="zh-CN" altLang="en-US" sz="2400" dirty="0"/>
              <a:t>区间</a:t>
            </a:r>
            <a:r>
              <a:rPr lang="en-US" altLang="zh-CN" sz="2400" dirty="0"/>
              <a:t>for</a:t>
            </a:r>
            <a:r>
              <a:rPr lang="zh-CN" altLang="en-US" sz="2400" dirty="0"/>
              <a:t>迭代，循环语句变得更加简洁</a:t>
            </a:r>
            <a:endParaRPr lang="en-US" altLang="zh-CN" sz="2400" dirty="0"/>
          </a:p>
          <a:p>
            <a:pPr>
              <a:spcAft>
                <a:spcPts val="600"/>
              </a:spcAft>
            </a:pPr>
            <a:r>
              <a:rPr lang="zh-CN" altLang="en-US" sz="2800" b="1" dirty="0">
                <a:solidFill>
                  <a:srgbClr val="0070C0"/>
                </a:solidFill>
              </a:rPr>
              <a:t>语言运行期的强化</a:t>
            </a:r>
            <a:endParaRPr lang="en-US" altLang="zh-CN" sz="2800" b="1" dirty="0"/>
          </a:p>
          <a:p>
            <a:pPr lvl="1">
              <a:spcAft>
                <a:spcPts val="600"/>
              </a:spcAft>
            </a:pPr>
            <a:r>
              <a:rPr lang="en-US" altLang="zh-CN" sz="2400" dirty="0"/>
              <a:t>Lambda</a:t>
            </a:r>
            <a:r>
              <a:rPr lang="zh-CN" altLang="en-US" sz="2400" dirty="0"/>
              <a:t>表达式，类似一个匿名函数，不用费力再去写一个</a:t>
            </a:r>
            <a:r>
              <a:rPr lang="zh-CN" altLang="en-US" sz="2400" dirty="0"/>
              <a:t>函数</a:t>
            </a:r>
            <a:endParaRPr lang="zh-CN" altLang="en-US" sz="2400" dirty="0"/>
          </a:p>
          <a:p>
            <a:pPr lvl="1">
              <a:spcAft>
                <a:spcPts val="600"/>
              </a:spcAft>
            </a:pPr>
            <a:r>
              <a:rPr lang="zh-CN" altLang="en-US" sz="2400" dirty="0"/>
              <a:t>右值引用、移动语义、</a:t>
            </a:r>
            <a:r>
              <a:rPr lang="zh-CN" altLang="en-US" sz="2400" dirty="0"/>
              <a:t>完美转发</a:t>
            </a:r>
            <a:endParaRPr lang="zh-CN" altLang="en-US" sz="2400" dirty="0"/>
          </a:p>
          <a:p>
            <a:pPr>
              <a:spcAft>
                <a:spcPts val="600"/>
              </a:spcAft>
            </a:pPr>
            <a:r>
              <a:rPr lang="zh-CN" altLang="en-US" sz="2800" b="1" dirty="0">
                <a:solidFill>
                  <a:srgbClr val="0070C0"/>
                </a:solidFill>
              </a:rPr>
              <a:t>智能指针与内存管理</a:t>
            </a:r>
            <a:endParaRPr lang="en-US" altLang="zh-CN" sz="2800" b="1" dirty="0"/>
          </a:p>
          <a:p>
            <a:pPr lvl="1">
              <a:spcAft>
                <a:spcPts val="600"/>
              </a:spcAft>
            </a:pPr>
            <a:r>
              <a:rPr sz="2400" dirty="0"/>
              <a:t>使用 shared_ptr</a:t>
            </a:r>
            <a:r>
              <a:rPr lang="zh-CN" sz="2400" dirty="0"/>
              <a:t>、</a:t>
            </a:r>
            <a:r>
              <a:rPr sz="2400" dirty="0"/>
              <a:t>unique_ptr</a:t>
            </a:r>
            <a:r>
              <a:rPr lang="zh-CN" sz="2400" dirty="0"/>
              <a:t>、</a:t>
            </a:r>
            <a:r>
              <a:rPr sz="2400" dirty="0"/>
              <a:t>weak_ptr</a:t>
            </a:r>
            <a:r>
              <a:rPr lang="en-US" sz="2400" dirty="0"/>
              <a:t> </a:t>
            </a:r>
            <a:r>
              <a:rPr lang="zh-CN" sz="2400" dirty="0"/>
              <a:t>等智能指针管理</a:t>
            </a:r>
            <a:r>
              <a:rPr lang="zh-CN" sz="2400" dirty="0"/>
              <a:t>动态内存</a:t>
            </a:r>
            <a:endParaRPr lang="zh-CN" sz="2400" dirty="0"/>
          </a:p>
        </p:txBody>
      </p:sp>
    </p:spTree>
  </p:cSld>
  <p:clrMapOvr>
    <a:masterClrMapping/>
  </p:clrMapOvr>
  <p:transition/>
</p:sld>
</file>

<file path=ppt/tags/tag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7.xml><?xml version="1.0" encoding="utf-8"?>
<p:tagLst xmlns:p="http://schemas.openxmlformats.org/presentationml/2006/main">
  <p:tag name="KSO_WPP_MARK_KEY" val="cdb95a24-2b95-4bf6-8262-ec269aa88444"/>
  <p:tag name="COMMONDATA" val="eyJoZGlkIjoiNDNlMTA4NjFkYmZhNmE5MjgxNTZiMmZjMWZjMjk0ZTcifQ=="/>
  <p:tag name="commondata" val="eyJoZGlkIjoiMjJmOGJjZjk5ZjA5MzdhMDgyNzJiNjE5NDFjNGIyOGQifQ=="/>
</p:tagLst>
</file>

<file path=ppt/tags/tag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heme/theme1.xml><?xml version="1.0" encoding="utf-8"?>
<a:theme xmlns:a="http://schemas.openxmlformats.org/drawingml/2006/main" name="Network">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1">
          <a:schemeClr val="accent2"/>
        </a:lnRef>
        <a:fillRef idx="3">
          <a:schemeClr val="accent2"/>
        </a:fillRef>
        <a:effectRef idx="2">
          <a:schemeClr val="accent2"/>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3090</Words>
  <Application>WPS 演示</Application>
  <PresentationFormat>宽屏</PresentationFormat>
  <Paragraphs>334</Paragraphs>
  <Slides>40</Slides>
  <Notes>0</Notes>
  <HiddenSlides>2</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Arial</vt:lpstr>
      <vt:lpstr>宋体</vt:lpstr>
      <vt:lpstr>Wingdings</vt:lpstr>
      <vt:lpstr>微软雅黑</vt:lpstr>
      <vt:lpstr>Times New Roman</vt:lpstr>
      <vt:lpstr>Arial Black</vt:lpstr>
      <vt:lpstr>华康俪金黑W8(P)</vt:lpstr>
      <vt:lpstr>黑体</vt:lpstr>
      <vt:lpstr>Arial Unicode MS</vt:lpstr>
      <vt:lpstr>等线</vt:lpstr>
      <vt:lpstr>等线 Light</vt:lpstr>
      <vt:lpstr>Wingdings</vt:lpstr>
      <vt:lpstr>Consolas</vt:lpstr>
      <vt:lpstr>字魂正文宋楷</vt:lpstr>
      <vt:lpstr>Network</vt:lpstr>
      <vt:lpstr>自定义设计方案</vt:lpstr>
      <vt:lpstr>iEDA水滴计划答辩                     ——2022-08期             </vt:lpstr>
      <vt:lpstr>PowerPoint 演示文稿</vt:lpstr>
      <vt:lpstr>2030 ”三步走”规划</vt:lpstr>
      <vt:lpstr>PowerPoint 演示文稿</vt:lpstr>
      <vt:lpstr>2030 ”三步走”规划</vt:lpstr>
      <vt:lpstr>C++学习内容</vt:lpstr>
      <vt:lpstr>学习笔记</vt:lpstr>
      <vt:lpstr>C++学习内容</vt:lpstr>
      <vt:lpstr>C++ Primer Plus 掌握情况</vt:lpstr>
      <vt:lpstr>寻路算法大作业</vt:lpstr>
      <vt:lpstr>寻路算法大作业</vt:lpstr>
      <vt:lpstr>2030 ”三步走”规划</vt:lpstr>
      <vt:lpstr>寻路算法大作业</vt:lpstr>
      <vt:lpstr>寻路算法大作业</vt:lpstr>
      <vt:lpstr>寻路算法大作业</vt:lpstr>
      <vt:lpstr>寻路算法大作业</vt:lpstr>
      <vt:lpstr>寻路算法大作业</vt:lpstr>
      <vt:lpstr>PowerPoint 演示文稿</vt:lpstr>
      <vt:lpstr>EDA实习总结</vt:lpstr>
      <vt:lpstr>学习笔记</vt:lpstr>
      <vt:lpstr>学习笔记</vt:lpstr>
      <vt:lpstr>芯片设计流程</vt:lpstr>
      <vt:lpstr>芯片设计流程</vt:lpstr>
      <vt:lpstr>iEDA Flow流程实践</vt:lpstr>
      <vt:lpstr>iEDA Flow流程实践</vt:lpstr>
      <vt:lpstr>Abacus算法</vt:lpstr>
      <vt:lpstr>EDA学习内容</vt:lpstr>
      <vt:lpstr>Abacus算法</vt:lpstr>
      <vt:lpstr>Abacus算法</vt:lpstr>
      <vt:lpstr>布局合法化：Abacus算法</vt:lpstr>
      <vt:lpstr>布局合法化：Tetris算法</vt:lpstr>
      <vt:lpstr>布局合法化：Tetris算法</vt:lpstr>
      <vt:lpstr>布局合法化：Tetris算法</vt:lpstr>
      <vt:lpstr>布局合法化：Tetris算法</vt:lpstr>
      <vt:lpstr>布局合法化：Tetris算法</vt:lpstr>
      <vt:lpstr>布局合法化</vt:lpstr>
      <vt:lpstr>布局合法化</vt:lpstr>
      <vt:lpstr>PowerPoint 演示文稿</vt:lpstr>
      <vt:lpstr>总结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Lau Samuel</dc:creator>
  <cp:lastModifiedBy>su</cp:lastModifiedBy>
  <cp:revision>2690</cp:revision>
  <dcterms:created xsi:type="dcterms:W3CDTF">2018-08-11T07:24:00Z</dcterms:created>
  <dcterms:modified xsi:type="dcterms:W3CDTF">2024-08-16T13:39:04Z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31BB6DA3ED414C6BA5EC78DEE94590E6</vt:lpwstr>
  </property>
  <property fmtid="{D5CDD505-2E9C-101B-9397-08002B2CF9AE}" pid="3" name="KSOProductBuildVer">
    <vt:lpwstr>2052-12.1.0.17827</vt:lpwstr>
  </property>
</Properties>
</file>